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83"/>
  </p:notesMasterIdLst>
  <p:sldIdLst>
    <p:sldId id="256" r:id="rId2"/>
    <p:sldId id="325" r:id="rId3"/>
    <p:sldId id="378" r:id="rId4"/>
    <p:sldId id="379" r:id="rId5"/>
    <p:sldId id="380" r:id="rId6"/>
    <p:sldId id="263" r:id="rId7"/>
    <p:sldId id="381" r:id="rId8"/>
    <p:sldId id="382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368" r:id="rId51"/>
    <p:sldId id="369" r:id="rId52"/>
    <p:sldId id="370" r:id="rId53"/>
    <p:sldId id="371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72" r:id="rId76"/>
    <p:sldId id="313" r:id="rId77"/>
    <p:sldId id="373" r:id="rId78"/>
    <p:sldId id="374" r:id="rId79"/>
    <p:sldId id="375" r:id="rId80"/>
    <p:sldId id="376" r:id="rId81"/>
    <p:sldId id="377" r:id="rId8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Raleway" panose="020F0502020204030204" pitchFamily="2" charset="0"/>
      <p:regular r:id="rId88"/>
      <p:bold r:id="rId89"/>
      <p:italic r:id="rId90"/>
      <p:boldItalic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  <p:embeddedFont>
      <p:font typeface="Trebuchet MS" panose="020B060302020202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3"/>
    <p:restoredTop sz="73881"/>
  </p:normalViewPr>
  <p:slideViewPr>
    <p:cSldViewPr snapToGrid="0">
      <p:cViewPr varScale="1">
        <p:scale>
          <a:sx n="157" d="100"/>
          <a:sy n="157" d="100"/>
        </p:scale>
        <p:origin x="229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72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77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75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8762" y="1570734"/>
            <a:ext cx="3624579" cy="2654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1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827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75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999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56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39058-99AD-4C2C-8A4E-9CEF06D9A0E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33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ope.edu/Home/Students/CodeofConduct.aspx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JC2066: </a:t>
            </a:r>
            <a:r>
              <a:rPr lang="en-HK" dirty="0"/>
              <a:t>IT Professionals: Ethical, Legal and Social Issues</a:t>
            </a:r>
            <a:endParaRPr sz="3400"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L0</a:t>
            </a:r>
            <a:r>
              <a:rPr lang="en-US" altLang="zh-CN" dirty="0"/>
              <a:t>2</a:t>
            </a:r>
            <a:r>
              <a:rPr lang="en" dirty="0"/>
              <a:t>: </a:t>
            </a:r>
            <a:r>
              <a:rPr lang="en-US" altLang="zh-CN" dirty="0"/>
              <a:t>Ethics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Sept. </a:t>
            </a:r>
            <a:r>
              <a:rPr lang="en-US" altLang="zh-CN" dirty="0"/>
              <a:t>14</a:t>
            </a:r>
            <a:r>
              <a:rPr lang="en-US" altLang="zh-CN" baseline="30000" dirty="0"/>
              <a:t>th</a:t>
            </a:r>
            <a:r>
              <a:rPr lang="en" dirty="0"/>
              <a:t>, 20</a:t>
            </a:r>
            <a:r>
              <a:rPr lang="en-US" altLang="zh-CN" dirty="0"/>
              <a:t>23</a:t>
            </a:r>
            <a:endParaRPr dirty="0"/>
          </a:p>
        </p:txBody>
      </p:sp>
      <p:sp>
        <p:nvSpPr>
          <p:cNvPr id="60" name="Google Shape;60;p13"/>
          <p:cNvSpPr txBox="1"/>
          <p:nvPr/>
        </p:nvSpPr>
        <p:spPr>
          <a:xfrm>
            <a:off x="73950" y="4490350"/>
            <a:ext cx="7467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 are the rest of the resources for this class?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Canvas: </a:t>
            </a:r>
            <a:r>
              <a:rPr lang="en-HK" sz="1100" u="sng" dirty="0">
                <a:solidFill>
                  <a:schemeClr val="lt1"/>
                </a:solidFill>
              </a:rPr>
              <a:t>https://canvas.cityu.edu.hk/courses/55183/</a:t>
            </a:r>
            <a:endParaRPr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78391-C04F-0342-BC34-51C4AD27F99A}"/>
              </a:ext>
            </a:extLst>
          </p:cNvPr>
          <p:cNvSpPr txBox="1"/>
          <p:nvPr/>
        </p:nvSpPr>
        <p:spPr>
          <a:xfrm>
            <a:off x="485875" y="2798815"/>
            <a:ext cx="494001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indent="-317500">
              <a:buClr>
                <a:schemeClr val="lt2"/>
              </a:buClr>
              <a:buSzPts val="2400"/>
              <a:buFont typeface="Source Sans Pro"/>
              <a:buNone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Zhicong Lu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Department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Personal Ethics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F17275-A9BE-B14F-81A5-40F63BA6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1838801" indent="0">
              <a:lnSpc>
                <a:spcPct val="200100"/>
              </a:lnSpc>
              <a:buNone/>
            </a:pPr>
            <a:r>
              <a:rPr lang="en-HK" spc="-11" dirty="0">
                <a:latin typeface="Calibri"/>
                <a:cs typeface="Calibri"/>
              </a:rPr>
              <a:t>First</a:t>
            </a:r>
            <a:r>
              <a:rPr lang="en-HK" spc="-38" dirty="0">
                <a:latin typeface="Calibri"/>
                <a:cs typeface="Calibri"/>
              </a:rPr>
              <a:t> </a:t>
            </a:r>
            <a:r>
              <a:rPr lang="en-HK" spc="-4" dirty="0">
                <a:latin typeface="Calibri"/>
                <a:cs typeface="Calibri"/>
              </a:rPr>
              <a:t>Dimension</a:t>
            </a:r>
            <a:r>
              <a:rPr lang="en-HK" spc="-23" dirty="0">
                <a:latin typeface="Calibri"/>
                <a:cs typeface="Calibri"/>
              </a:rPr>
              <a:t> </a:t>
            </a:r>
            <a:r>
              <a:rPr lang="en-HK" spc="-8" dirty="0">
                <a:latin typeface="Calibri"/>
                <a:cs typeface="Calibri"/>
              </a:rPr>
              <a:t>of</a:t>
            </a:r>
            <a:r>
              <a:rPr lang="en-HK" spc="-19" dirty="0">
                <a:latin typeface="Calibri"/>
                <a:cs typeface="Calibri"/>
              </a:rPr>
              <a:t> </a:t>
            </a:r>
            <a:r>
              <a:rPr lang="en-HK" spc="-4" dirty="0">
                <a:latin typeface="Calibri"/>
                <a:cs typeface="Calibri"/>
              </a:rPr>
              <a:t>Ethics:</a:t>
            </a:r>
            <a:endParaRPr lang="en-HK" spc="-11" dirty="0">
              <a:latin typeface="Calibri"/>
              <a:cs typeface="Calibri"/>
            </a:endParaRPr>
          </a:p>
          <a:p>
            <a:pPr marL="0" marR="1838801" indent="0">
              <a:lnSpc>
                <a:spcPct val="200100"/>
              </a:lnSpc>
              <a:buNone/>
            </a:pPr>
            <a:r>
              <a:rPr lang="en-HK" spc="-11" dirty="0">
                <a:latin typeface="Calibri"/>
                <a:cs typeface="Calibri"/>
              </a:rPr>
              <a:t>Personal </a:t>
            </a:r>
            <a:r>
              <a:rPr lang="en-HK" spc="-4" dirty="0">
                <a:latin typeface="Calibri"/>
                <a:cs typeface="Calibri"/>
              </a:rPr>
              <a:t>Code of Conduct </a:t>
            </a:r>
            <a:r>
              <a:rPr lang="en-HK" spc="-401" dirty="0">
                <a:latin typeface="Calibri"/>
                <a:cs typeface="Calibri"/>
              </a:rPr>
              <a:t> </a:t>
            </a:r>
            <a:r>
              <a:rPr lang="en-HK" spc="-4" dirty="0">
                <a:latin typeface="Calibri"/>
                <a:cs typeface="Calibri"/>
              </a:rPr>
              <a:t>Implications:</a:t>
            </a:r>
            <a:endParaRPr lang="en-HK" sz="1763" dirty="0">
              <a:latin typeface="Calibri"/>
              <a:cs typeface="Calibri"/>
            </a:endParaRPr>
          </a:p>
          <a:p>
            <a:pPr marL="609600" indent="-257651">
              <a:buFont typeface="Arial MT"/>
              <a:buChar char="•"/>
              <a:tabLst>
                <a:tab pos="609124" algn="l"/>
                <a:tab pos="610076" algn="l"/>
              </a:tabLst>
            </a:pPr>
            <a:r>
              <a:rPr lang="en-HK" spc="-15" dirty="0">
                <a:latin typeface="Calibri"/>
                <a:cs typeface="Calibri"/>
              </a:rPr>
              <a:t>Have</a:t>
            </a:r>
            <a:r>
              <a:rPr lang="en-HK" spc="-11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a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8" dirty="0">
                <a:latin typeface="Calibri"/>
                <a:cs typeface="Calibri"/>
              </a:rPr>
              <a:t>moral</a:t>
            </a:r>
            <a:r>
              <a:rPr lang="en-HK" spc="-26" dirty="0">
                <a:latin typeface="Calibri"/>
                <a:cs typeface="Calibri"/>
              </a:rPr>
              <a:t> </a:t>
            </a:r>
            <a:r>
              <a:rPr lang="en-HK" spc="-8" dirty="0">
                <a:latin typeface="Calibri"/>
                <a:cs typeface="Calibri"/>
              </a:rPr>
              <a:t>compass.</a:t>
            </a:r>
            <a:endParaRPr lang="en-HK" dirty="0">
              <a:latin typeface="Calibri"/>
              <a:cs typeface="Calibri"/>
            </a:endParaRPr>
          </a:p>
          <a:p>
            <a:pPr marL="609600" indent="-257651">
              <a:buFont typeface="Arial MT"/>
              <a:buChar char="•"/>
              <a:tabLst>
                <a:tab pos="609124" algn="l"/>
                <a:tab pos="610076" algn="l"/>
              </a:tabLst>
            </a:pPr>
            <a:r>
              <a:rPr lang="en-HK" dirty="0">
                <a:latin typeface="Calibri"/>
                <a:cs typeface="Calibri"/>
              </a:rPr>
              <a:t>Abide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8" dirty="0">
                <a:latin typeface="Calibri"/>
                <a:cs typeface="Calibri"/>
              </a:rPr>
              <a:t>by</a:t>
            </a:r>
            <a:r>
              <a:rPr lang="en-HK" spc="-23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the</a:t>
            </a:r>
            <a:r>
              <a:rPr lang="en-HK" spc="-11" dirty="0">
                <a:latin typeface="Calibri"/>
                <a:cs typeface="Calibri"/>
              </a:rPr>
              <a:t> </a:t>
            </a:r>
            <a:r>
              <a:rPr lang="en-HK" spc="-34" dirty="0">
                <a:latin typeface="Calibri"/>
                <a:cs typeface="Calibri"/>
              </a:rPr>
              <a:t>law.</a:t>
            </a:r>
            <a:endParaRPr lang="en-HK" dirty="0">
              <a:latin typeface="Calibri"/>
              <a:cs typeface="Calibri"/>
            </a:endParaRPr>
          </a:p>
          <a:p>
            <a:pPr marL="609600" indent="-257651">
              <a:spcBef>
                <a:spcPts val="4"/>
              </a:spcBef>
              <a:buFont typeface="Arial MT"/>
              <a:buChar char="•"/>
              <a:tabLst>
                <a:tab pos="609124" algn="l"/>
                <a:tab pos="610076" algn="l"/>
              </a:tabLst>
            </a:pPr>
            <a:r>
              <a:rPr lang="en-HK" spc="-8" dirty="0">
                <a:latin typeface="Calibri"/>
                <a:cs typeface="Calibri"/>
              </a:rPr>
              <a:t>Strive</a:t>
            </a:r>
            <a:r>
              <a:rPr lang="en-HK" spc="-19" dirty="0">
                <a:latin typeface="Calibri"/>
                <a:cs typeface="Calibri"/>
              </a:rPr>
              <a:t> </a:t>
            </a:r>
            <a:r>
              <a:rPr lang="en-HK" spc="-11" dirty="0">
                <a:latin typeface="Calibri"/>
                <a:cs typeface="Calibri"/>
              </a:rPr>
              <a:t>to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4" dirty="0">
                <a:latin typeface="Calibri"/>
                <a:cs typeface="Calibri"/>
              </a:rPr>
              <a:t>be</a:t>
            </a:r>
            <a:r>
              <a:rPr lang="en-HK" spc="-11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a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virtuous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8" dirty="0">
                <a:latin typeface="Calibri"/>
                <a:cs typeface="Calibri"/>
              </a:rPr>
              <a:t>person.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1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E7E7E">
              <a:alpha val="30195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" name="object 3"/>
          <p:cNvGrpSpPr/>
          <p:nvPr/>
        </p:nvGrpSpPr>
        <p:grpSpPr>
          <a:xfrm>
            <a:off x="1362456" y="324612"/>
            <a:ext cx="6416040" cy="4518660"/>
            <a:chOff x="292608" y="432816"/>
            <a:chExt cx="8554720" cy="6024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8" y="432816"/>
              <a:ext cx="8554212" cy="6024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8140" y="480060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8427720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7720" y="5897880"/>
                  </a:lnTo>
                  <a:lnTo>
                    <a:pt x="84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8" y="1030224"/>
              <a:ext cx="3970020" cy="4797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59808" y="1143000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0" y="4572000"/>
                  </a:lnTo>
                </a:path>
              </a:pathLst>
            </a:custGeom>
            <a:ln w="9525">
              <a:solidFill>
                <a:srgbClr val="4E4E4E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3460" y="643128"/>
              <a:ext cx="3704843" cy="5571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766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" name="object 3"/>
          <p:cNvGrpSpPr/>
          <p:nvPr/>
        </p:nvGrpSpPr>
        <p:grpSpPr>
          <a:xfrm>
            <a:off x="1458468" y="445770"/>
            <a:ext cx="6236494" cy="4277201"/>
            <a:chOff x="420623" y="594359"/>
            <a:chExt cx="8315325" cy="570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594359"/>
              <a:ext cx="8314944" cy="57028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4631" y="640079"/>
              <a:ext cx="8191500" cy="5577840"/>
            </a:xfrm>
            <a:custGeom>
              <a:avLst/>
              <a:gdLst/>
              <a:ahLst/>
              <a:cxnLst/>
              <a:rect l="l" t="t" r="r" b="b"/>
              <a:pathLst>
                <a:path w="8191500" h="5577840">
                  <a:moveTo>
                    <a:pt x="8191500" y="0"/>
                  </a:moveTo>
                  <a:lnTo>
                    <a:pt x="0" y="0"/>
                  </a:lnTo>
                  <a:lnTo>
                    <a:pt x="0" y="5577840"/>
                  </a:lnTo>
                  <a:lnTo>
                    <a:pt x="8191500" y="5577840"/>
                  </a:lnTo>
                  <a:lnTo>
                    <a:pt x="8191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484631" y="640079"/>
              <a:ext cx="8191500" cy="5577840"/>
            </a:xfrm>
            <a:custGeom>
              <a:avLst/>
              <a:gdLst/>
              <a:ahLst/>
              <a:cxnLst/>
              <a:rect l="l" t="t" r="r" b="b"/>
              <a:pathLst>
                <a:path w="8191500" h="5577840">
                  <a:moveTo>
                    <a:pt x="0" y="5577840"/>
                  </a:moveTo>
                  <a:lnTo>
                    <a:pt x="8191500" y="5577840"/>
                  </a:lnTo>
                  <a:lnTo>
                    <a:pt x="8191500" y="0"/>
                  </a:lnTo>
                  <a:lnTo>
                    <a:pt x="0" y="0"/>
                  </a:lnTo>
                  <a:lnTo>
                    <a:pt x="0" y="557784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7" y="960145"/>
              <a:ext cx="7708392" cy="4937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14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" name="object 3"/>
          <p:cNvGrpSpPr/>
          <p:nvPr/>
        </p:nvGrpSpPr>
        <p:grpSpPr>
          <a:xfrm>
            <a:off x="1458468" y="445770"/>
            <a:ext cx="6236494" cy="4277201"/>
            <a:chOff x="420623" y="594359"/>
            <a:chExt cx="8315325" cy="570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594359"/>
              <a:ext cx="8314944" cy="57028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4631" y="640079"/>
              <a:ext cx="8191500" cy="5577840"/>
            </a:xfrm>
            <a:custGeom>
              <a:avLst/>
              <a:gdLst/>
              <a:ahLst/>
              <a:cxnLst/>
              <a:rect l="l" t="t" r="r" b="b"/>
              <a:pathLst>
                <a:path w="8191500" h="5577840">
                  <a:moveTo>
                    <a:pt x="8191500" y="0"/>
                  </a:moveTo>
                  <a:lnTo>
                    <a:pt x="0" y="0"/>
                  </a:lnTo>
                  <a:lnTo>
                    <a:pt x="0" y="5577840"/>
                  </a:lnTo>
                  <a:lnTo>
                    <a:pt x="8191500" y="5577840"/>
                  </a:lnTo>
                  <a:lnTo>
                    <a:pt x="8191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484631" y="640079"/>
              <a:ext cx="8191500" cy="5577840"/>
            </a:xfrm>
            <a:custGeom>
              <a:avLst/>
              <a:gdLst/>
              <a:ahLst/>
              <a:cxnLst/>
              <a:rect l="l" t="t" r="r" b="b"/>
              <a:pathLst>
                <a:path w="8191500" h="5577840">
                  <a:moveTo>
                    <a:pt x="0" y="5577840"/>
                  </a:moveTo>
                  <a:lnTo>
                    <a:pt x="8191500" y="5577840"/>
                  </a:lnTo>
                  <a:lnTo>
                    <a:pt x="8191500" y="0"/>
                  </a:lnTo>
                  <a:lnTo>
                    <a:pt x="0" y="0"/>
                  </a:lnTo>
                  <a:lnTo>
                    <a:pt x="0" y="557784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7" y="960119"/>
              <a:ext cx="7708392" cy="4937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46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" name="object 3"/>
          <p:cNvGrpSpPr/>
          <p:nvPr/>
        </p:nvGrpSpPr>
        <p:grpSpPr>
          <a:xfrm>
            <a:off x="1411605" y="360044"/>
            <a:ext cx="6320790" cy="4423410"/>
            <a:chOff x="358140" y="480059"/>
            <a:chExt cx="8427720" cy="5897880"/>
          </a:xfrm>
        </p:grpSpPr>
        <p:sp>
          <p:nvSpPr>
            <p:cNvPr id="4" name="object 4"/>
            <p:cNvSpPr/>
            <p:nvPr/>
          </p:nvSpPr>
          <p:spPr>
            <a:xfrm>
              <a:off x="358140" y="480059"/>
              <a:ext cx="8427720" cy="5897880"/>
            </a:xfrm>
            <a:custGeom>
              <a:avLst/>
              <a:gdLst/>
              <a:ahLst/>
              <a:cxnLst/>
              <a:rect l="l" t="t" r="r" b="b"/>
              <a:pathLst>
                <a:path w="8427720" h="5897880">
                  <a:moveTo>
                    <a:pt x="8427720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8427720" y="5897880"/>
                  </a:lnTo>
                  <a:lnTo>
                    <a:pt x="8427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0" y="643127"/>
              <a:ext cx="7528559" cy="5571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254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5684" y="194119"/>
            <a:ext cx="2532221" cy="4730115"/>
            <a:chOff x="190245" y="258825"/>
            <a:chExt cx="3376295" cy="6306820"/>
          </a:xfrm>
        </p:grpSpPr>
        <p:sp>
          <p:nvSpPr>
            <p:cNvPr id="3" name="object 3"/>
            <p:cNvSpPr/>
            <p:nvPr/>
          </p:nvSpPr>
          <p:spPr>
            <a:xfrm>
              <a:off x="253745" y="322325"/>
              <a:ext cx="3249295" cy="6179820"/>
            </a:xfrm>
            <a:custGeom>
              <a:avLst/>
              <a:gdLst/>
              <a:ahLst/>
              <a:cxnLst/>
              <a:rect l="l" t="t" r="r" b="b"/>
              <a:pathLst>
                <a:path w="3249295" h="6179820">
                  <a:moveTo>
                    <a:pt x="3249168" y="0"/>
                  </a:moveTo>
                  <a:lnTo>
                    <a:pt x="0" y="0"/>
                  </a:lnTo>
                  <a:lnTo>
                    <a:pt x="0" y="6179820"/>
                  </a:lnTo>
                  <a:lnTo>
                    <a:pt x="3249168" y="6179820"/>
                  </a:lnTo>
                  <a:lnTo>
                    <a:pt x="3249168" y="0"/>
                  </a:lnTo>
                  <a:close/>
                </a:path>
              </a:pathLst>
            </a:custGeom>
            <a:solidFill>
              <a:srgbClr val="40404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190245" y="258825"/>
              <a:ext cx="3376295" cy="6306820"/>
            </a:xfrm>
            <a:custGeom>
              <a:avLst/>
              <a:gdLst/>
              <a:ahLst/>
              <a:cxnLst/>
              <a:rect l="l" t="t" r="r" b="b"/>
              <a:pathLst>
                <a:path w="3376295" h="6306820">
                  <a:moveTo>
                    <a:pt x="3312667" y="0"/>
                  </a:moveTo>
                  <a:lnTo>
                    <a:pt x="63500" y="0"/>
                  </a:lnTo>
                  <a:lnTo>
                    <a:pt x="38785" y="4992"/>
                  </a:lnTo>
                  <a:lnTo>
                    <a:pt x="18600" y="18605"/>
                  </a:lnTo>
                  <a:lnTo>
                    <a:pt x="4990" y="38790"/>
                  </a:lnTo>
                  <a:lnTo>
                    <a:pt x="0" y="63500"/>
                  </a:lnTo>
                  <a:lnTo>
                    <a:pt x="0" y="6243320"/>
                  </a:lnTo>
                  <a:lnTo>
                    <a:pt x="4990" y="6268034"/>
                  </a:lnTo>
                  <a:lnTo>
                    <a:pt x="18600" y="6288219"/>
                  </a:lnTo>
                  <a:lnTo>
                    <a:pt x="38785" y="6301829"/>
                  </a:lnTo>
                  <a:lnTo>
                    <a:pt x="63500" y="6306820"/>
                  </a:lnTo>
                  <a:lnTo>
                    <a:pt x="3312667" y="6306820"/>
                  </a:lnTo>
                  <a:lnTo>
                    <a:pt x="3337377" y="6301829"/>
                  </a:lnTo>
                  <a:lnTo>
                    <a:pt x="3357562" y="6288219"/>
                  </a:lnTo>
                  <a:lnTo>
                    <a:pt x="3362148" y="6281420"/>
                  </a:lnTo>
                  <a:lnTo>
                    <a:pt x="63500" y="6281420"/>
                  </a:lnTo>
                  <a:lnTo>
                    <a:pt x="48668" y="6278426"/>
                  </a:lnTo>
                  <a:lnTo>
                    <a:pt x="36558" y="6270261"/>
                  </a:lnTo>
                  <a:lnTo>
                    <a:pt x="28393" y="6258151"/>
                  </a:lnTo>
                  <a:lnTo>
                    <a:pt x="25400" y="6243320"/>
                  </a:lnTo>
                  <a:lnTo>
                    <a:pt x="25400" y="63500"/>
                  </a:lnTo>
                  <a:lnTo>
                    <a:pt x="28393" y="48652"/>
                  </a:lnTo>
                  <a:lnTo>
                    <a:pt x="36558" y="36544"/>
                  </a:lnTo>
                  <a:lnTo>
                    <a:pt x="48668" y="28388"/>
                  </a:lnTo>
                  <a:lnTo>
                    <a:pt x="63500" y="25400"/>
                  </a:lnTo>
                  <a:lnTo>
                    <a:pt x="3362144" y="25400"/>
                  </a:lnTo>
                  <a:lnTo>
                    <a:pt x="3357562" y="18605"/>
                  </a:lnTo>
                  <a:lnTo>
                    <a:pt x="3337377" y="4992"/>
                  </a:lnTo>
                  <a:lnTo>
                    <a:pt x="3312667" y="0"/>
                  </a:lnTo>
                  <a:close/>
                </a:path>
                <a:path w="3376295" h="6306820">
                  <a:moveTo>
                    <a:pt x="3362144" y="25400"/>
                  </a:moveTo>
                  <a:lnTo>
                    <a:pt x="3312667" y="25400"/>
                  </a:lnTo>
                  <a:lnTo>
                    <a:pt x="3327515" y="28388"/>
                  </a:lnTo>
                  <a:lnTo>
                    <a:pt x="3339623" y="36544"/>
                  </a:lnTo>
                  <a:lnTo>
                    <a:pt x="3347779" y="48652"/>
                  </a:lnTo>
                  <a:lnTo>
                    <a:pt x="3350767" y="63500"/>
                  </a:lnTo>
                  <a:lnTo>
                    <a:pt x="3350767" y="6243320"/>
                  </a:lnTo>
                  <a:lnTo>
                    <a:pt x="3347779" y="6258151"/>
                  </a:lnTo>
                  <a:lnTo>
                    <a:pt x="3339623" y="6270261"/>
                  </a:lnTo>
                  <a:lnTo>
                    <a:pt x="3327515" y="6278426"/>
                  </a:lnTo>
                  <a:lnTo>
                    <a:pt x="3312667" y="6281420"/>
                  </a:lnTo>
                  <a:lnTo>
                    <a:pt x="3362148" y="6281420"/>
                  </a:lnTo>
                  <a:lnTo>
                    <a:pt x="3371175" y="6268034"/>
                  </a:lnTo>
                  <a:lnTo>
                    <a:pt x="3376167" y="6243320"/>
                  </a:lnTo>
                  <a:lnTo>
                    <a:pt x="3376167" y="63500"/>
                  </a:lnTo>
                  <a:lnTo>
                    <a:pt x="3371175" y="38790"/>
                  </a:lnTo>
                  <a:lnTo>
                    <a:pt x="3362144" y="25400"/>
                  </a:lnTo>
                  <a:close/>
                </a:path>
                <a:path w="3376295" h="6306820">
                  <a:moveTo>
                    <a:pt x="3319653" y="50800"/>
                  </a:moveTo>
                  <a:lnTo>
                    <a:pt x="56489" y="50800"/>
                  </a:lnTo>
                  <a:lnTo>
                    <a:pt x="50800" y="56515"/>
                  </a:lnTo>
                  <a:lnTo>
                    <a:pt x="50800" y="6250330"/>
                  </a:lnTo>
                  <a:lnTo>
                    <a:pt x="56489" y="6256020"/>
                  </a:lnTo>
                  <a:lnTo>
                    <a:pt x="3319653" y="6256020"/>
                  </a:lnTo>
                  <a:lnTo>
                    <a:pt x="3325367" y="6250330"/>
                  </a:lnTo>
                  <a:lnTo>
                    <a:pt x="3325367" y="6179820"/>
                  </a:lnTo>
                  <a:lnTo>
                    <a:pt x="127000" y="6179820"/>
                  </a:lnTo>
                  <a:lnTo>
                    <a:pt x="127000" y="127000"/>
                  </a:lnTo>
                  <a:lnTo>
                    <a:pt x="3325367" y="127000"/>
                  </a:lnTo>
                  <a:lnTo>
                    <a:pt x="3325367" y="56515"/>
                  </a:lnTo>
                  <a:lnTo>
                    <a:pt x="3319653" y="50800"/>
                  </a:lnTo>
                  <a:close/>
                </a:path>
                <a:path w="3376295" h="6306820">
                  <a:moveTo>
                    <a:pt x="3325367" y="127000"/>
                  </a:moveTo>
                  <a:lnTo>
                    <a:pt x="3249168" y="127000"/>
                  </a:lnTo>
                  <a:lnTo>
                    <a:pt x="3249168" y="6179820"/>
                  </a:lnTo>
                  <a:lnTo>
                    <a:pt x="3325367" y="6179820"/>
                  </a:lnTo>
                  <a:lnTo>
                    <a:pt x="3325367" y="127000"/>
                  </a:lnTo>
                  <a:close/>
                </a:path>
              </a:pathLst>
            </a:custGeom>
            <a:solidFill>
              <a:srgbClr val="58585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3423" y="1264692"/>
            <a:ext cx="1834515" cy="1588416"/>
          </a:xfrm>
          <a:prstGeom prst="rect">
            <a:avLst/>
          </a:prstGeom>
        </p:spPr>
        <p:txBody>
          <a:bodyPr spcFirstLastPara="1" vert="horz" wrap="square" lIns="0" tIns="43339" rIns="0" bIns="0" rtlCol="0" anchor="t" anchorCtr="0">
            <a:spAutoFit/>
          </a:bodyPr>
          <a:lstStyle/>
          <a:p>
            <a:pPr marL="9525" marR="3810" indent="476" algn="ctr">
              <a:lnSpc>
                <a:spcPct val="90000"/>
              </a:lnSpc>
              <a:spcBef>
                <a:spcPts val="341"/>
              </a:spcBef>
            </a:pPr>
            <a:r>
              <a:rPr sz="2175" b="1" spc="-4" dirty="0">
                <a:solidFill>
                  <a:srgbClr val="FFFFFF"/>
                </a:solidFill>
                <a:latin typeface="Calibri"/>
                <a:cs typeface="Calibri"/>
              </a:rPr>
              <a:t>Autonomous </a:t>
            </a:r>
            <a:r>
              <a:rPr sz="2175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19" dirty="0">
                <a:solidFill>
                  <a:srgbClr val="FFFFFF"/>
                </a:solidFill>
                <a:latin typeface="Calibri"/>
                <a:cs typeface="Calibri"/>
              </a:rPr>
              <a:t>Vehicle </a:t>
            </a:r>
            <a:r>
              <a:rPr sz="2175" b="1" spc="-4" dirty="0">
                <a:solidFill>
                  <a:srgbClr val="FFFFFF"/>
                </a:solidFill>
                <a:latin typeface="Calibri"/>
                <a:cs typeface="Calibri"/>
              </a:rPr>
              <a:t>Pioneer </a:t>
            </a:r>
            <a:r>
              <a:rPr sz="2175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8" dirty="0">
                <a:solidFill>
                  <a:srgbClr val="FFFFFF"/>
                </a:solidFill>
                <a:latin typeface="Calibri"/>
                <a:cs typeface="Calibri"/>
              </a:rPr>
              <a:t>Sent</a:t>
            </a:r>
            <a:r>
              <a:rPr sz="2175" b="1" spc="-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1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75" b="1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4" dirty="0">
                <a:solidFill>
                  <a:srgbClr val="FFFFFF"/>
                </a:solidFill>
                <a:latin typeface="Calibri"/>
                <a:cs typeface="Calibri"/>
              </a:rPr>
              <a:t>Jail</a:t>
            </a:r>
            <a:r>
              <a:rPr sz="2175" b="1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8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175" b="1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8" dirty="0">
                <a:solidFill>
                  <a:srgbClr val="FFFFFF"/>
                </a:solidFill>
                <a:latin typeface="Calibri"/>
                <a:cs typeface="Calibri"/>
              </a:rPr>
              <a:t>Stealing </a:t>
            </a:r>
            <a:r>
              <a:rPr sz="2175" b="1" spc="-30" dirty="0">
                <a:solidFill>
                  <a:srgbClr val="FFFFFF"/>
                </a:solidFill>
                <a:latin typeface="Calibri"/>
                <a:cs typeface="Calibri"/>
              </a:rPr>
              <a:t>Trade </a:t>
            </a:r>
            <a:r>
              <a:rPr sz="2175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spc="-8" dirty="0">
                <a:solidFill>
                  <a:srgbClr val="FFFFFF"/>
                </a:solidFill>
                <a:latin typeface="Calibri"/>
                <a:cs typeface="Calibri"/>
              </a:rPr>
              <a:t>Secrets</a:t>
            </a:r>
            <a:r>
              <a:rPr sz="2175" b="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75" b="1" dirty="0">
                <a:solidFill>
                  <a:srgbClr val="FFFFFF"/>
                </a:solidFill>
                <a:latin typeface="Calibri"/>
                <a:cs typeface="Calibri"/>
              </a:rPr>
              <a:t>(2020).</a:t>
            </a:r>
            <a:endParaRPr sz="2175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369" y="2933510"/>
            <a:ext cx="1455420" cy="0"/>
          </a:xfrm>
          <a:custGeom>
            <a:avLst/>
            <a:gdLst/>
            <a:ahLst/>
            <a:cxnLst/>
            <a:rect l="l" t="t" r="r" b="b"/>
            <a:pathLst>
              <a:path w="1940560">
                <a:moveTo>
                  <a:pt x="0" y="0"/>
                </a:moveTo>
                <a:lnTo>
                  <a:pt x="1940052" y="0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125" y="929258"/>
            <a:ext cx="3179782" cy="32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4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1682" y="128968"/>
            <a:ext cx="2773680" cy="3556635"/>
            <a:chOff x="158242" y="171957"/>
            <a:chExt cx="3698240" cy="4742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1248155"/>
              <a:ext cx="204216" cy="198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" y="178307"/>
              <a:ext cx="3685032" cy="47289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417" y="175132"/>
              <a:ext cx="3691890" cy="4735830"/>
            </a:xfrm>
            <a:custGeom>
              <a:avLst/>
              <a:gdLst/>
              <a:ahLst/>
              <a:cxnLst/>
              <a:rect l="l" t="t" r="r" b="b"/>
              <a:pathLst>
                <a:path w="3691890" h="4735830">
                  <a:moveTo>
                    <a:pt x="0" y="4735322"/>
                  </a:moveTo>
                  <a:lnTo>
                    <a:pt x="3691382" y="4735322"/>
                  </a:lnTo>
                  <a:lnTo>
                    <a:pt x="3691382" y="0"/>
                  </a:lnTo>
                  <a:lnTo>
                    <a:pt x="0" y="0"/>
                  </a:lnTo>
                  <a:lnTo>
                    <a:pt x="0" y="4735322"/>
                  </a:lnTo>
                  <a:close/>
                </a:path>
              </a:pathLst>
            </a:custGeom>
            <a:ln w="6350">
              <a:solidFill>
                <a:srgbClr val="DDDFE2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74375" y="48006"/>
            <a:ext cx="6527006" cy="5098256"/>
            <a:chOff x="441833" y="64007"/>
            <a:chExt cx="8702675" cy="6797675"/>
          </a:xfrm>
        </p:grpSpPr>
        <p:sp>
          <p:nvSpPr>
            <p:cNvPr id="7" name="object 7"/>
            <p:cNvSpPr/>
            <p:nvPr/>
          </p:nvSpPr>
          <p:spPr>
            <a:xfrm>
              <a:off x="8266176" y="3982211"/>
              <a:ext cx="346075" cy="338455"/>
            </a:xfrm>
            <a:custGeom>
              <a:avLst/>
              <a:gdLst/>
              <a:ahLst/>
              <a:cxnLst/>
              <a:rect l="l" t="t" r="r" b="b"/>
              <a:pathLst>
                <a:path w="346075" h="338454">
                  <a:moveTo>
                    <a:pt x="172974" y="0"/>
                  </a:moveTo>
                  <a:lnTo>
                    <a:pt x="127000" y="6039"/>
                  </a:lnTo>
                  <a:lnTo>
                    <a:pt x="85682" y="23085"/>
                  </a:lnTo>
                  <a:lnTo>
                    <a:pt x="50673" y="49530"/>
                  </a:lnTo>
                  <a:lnTo>
                    <a:pt x="23622" y="83763"/>
                  </a:lnTo>
                  <a:lnTo>
                    <a:pt x="6180" y="124177"/>
                  </a:lnTo>
                  <a:lnTo>
                    <a:pt x="0" y="169163"/>
                  </a:lnTo>
                  <a:lnTo>
                    <a:pt x="6180" y="214150"/>
                  </a:lnTo>
                  <a:lnTo>
                    <a:pt x="23622" y="254564"/>
                  </a:lnTo>
                  <a:lnTo>
                    <a:pt x="50673" y="288797"/>
                  </a:lnTo>
                  <a:lnTo>
                    <a:pt x="85682" y="315242"/>
                  </a:lnTo>
                  <a:lnTo>
                    <a:pt x="127000" y="332288"/>
                  </a:lnTo>
                  <a:lnTo>
                    <a:pt x="172974" y="338327"/>
                  </a:lnTo>
                  <a:lnTo>
                    <a:pt x="218948" y="332288"/>
                  </a:lnTo>
                  <a:lnTo>
                    <a:pt x="260265" y="315242"/>
                  </a:lnTo>
                  <a:lnTo>
                    <a:pt x="295275" y="288797"/>
                  </a:lnTo>
                  <a:lnTo>
                    <a:pt x="322325" y="254564"/>
                  </a:lnTo>
                  <a:lnTo>
                    <a:pt x="339767" y="214150"/>
                  </a:lnTo>
                  <a:lnTo>
                    <a:pt x="345948" y="169163"/>
                  </a:lnTo>
                  <a:lnTo>
                    <a:pt x="339767" y="124177"/>
                  </a:lnTo>
                  <a:lnTo>
                    <a:pt x="322325" y="83763"/>
                  </a:lnTo>
                  <a:lnTo>
                    <a:pt x="295275" y="49530"/>
                  </a:lnTo>
                  <a:lnTo>
                    <a:pt x="260265" y="23085"/>
                  </a:lnTo>
                  <a:lnTo>
                    <a:pt x="218948" y="6039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7ECAD2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1661576" y="4229099"/>
              <a:ext cx="6624955" cy="2628900"/>
            </a:xfrm>
            <a:custGeom>
              <a:avLst/>
              <a:gdLst/>
              <a:ahLst/>
              <a:cxnLst/>
              <a:rect l="l" t="t" r="r" b="b"/>
              <a:pathLst>
                <a:path w="6624955" h="2628900">
                  <a:moveTo>
                    <a:pt x="0" y="2628899"/>
                  </a:moveTo>
                  <a:lnTo>
                    <a:pt x="6624411" y="0"/>
                  </a:lnTo>
                </a:path>
              </a:pathLst>
            </a:custGeom>
            <a:ln w="6350">
              <a:solidFill>
                <a:srgbClr val="DDDFE2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445008" y="1418844"/>
              <a:ext cx="2322830" cy="5215255"/>
            </a:xfrm>
            <a:custGeom>
              <a:avLst/>
              <a:gdLst/>
              <a:ahLst/>
              <a:cxnLst/>
              <a:rect l="l" t="t" r="r" b="b"/>
              <a:pathLst>
                <a:path w="2322830" h="5215255">
                  <a:moveTo>
                    <a:pt x="2322576" y="52151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DDDFE2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92" y="64007"/>
              <a:ext cx="3721608" cy="49590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5140" y="2983990"/>
              <a:ext cx="2500884" cy="38099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20201" y="4194200"/>
            <a:ext cx="243459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Lance Armstrong,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7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time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winner of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sz="1350" spc="-34" dirty="0">
                <a:latin typeface="Calibri"/>
                <a:cs typeface="Calibri"/>
              </a:rPr>
              <a:t>Tour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de </a:t>
            </a:r>
            <a:r>
              <a:rPr sz="1350" spc="-8" dirty="0">
                <a:latin typeface="Calibri"/>
                <a:cs typeface="Calibri"/>
              </a:rPr>
              <a:t>France.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979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4472" y="358330"/>
            <a:ext cx="76200" cy="2743200"/>
          </a:xfrm>
          <a:custGeom>
            <a:avLst/>
            <a:gdLst/>
            <a:ahLst/>
            <a:cxnLst/>
            <a:rect l="l" t="t" r="r" b="b"/>
            <a:pathLst>
              <a:path w="101600" h="3657600">
                <a:moveTo>
                  <a:pt x="33909" y="0"/>
                </a:moveTo>
                <a:lnTo>
                  <a:pt x="0" y="0"/>
                </a:lnTo>
                <a:lnTo>
                  <a:pt x="0" y="3657600"/>
                </a:lnTo>
                <a:lnTo>
                  <a:pt x="33909" y="3657600"/>
                </a:lnTo>
                <a:lnTo>
                  <a:pt x="33909" y="0"/>
                </a:lnTo>
                <a:close/>
              </a:path>
              <a:path w="101600" h="3657600">
                <a:moveTo>
                  <a:pt x="101600" y="0"/>
                </a:moveTo>
                <a:lnTo>
                  <a:pt x="67691" y="0"/>
                </a:lnTo>
                <a:lnTo>
                  <a:pt x="67691" y="3657600"/>
                </a:lnTo>
                <a:lnTo>
                  <a:pt x="101600" y="3657600"/>
                </a:lnTo>
                <a:lnTo>
                  <a:pt x="1016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/>
          <p:nvPr/>
        </p:nvSpPr>
        <p:spPr>
          <a:xfrm>
            <a:off x="1308544" y="3427666"/>
            <a:ext cx="6529388" cy="1479709"/>
          </a:xfrm>
          <a:custGeom>
            <a:avLst/>
            <a:gdLst/>
            <a:ahLst/>
            <a:cxnLst/>
            <a:rect l="l" t="t" r="r" b="b"/>
            <a:pathLst>
              <a:path w="8705850" h="1972945">
                <a:moveTo>
                  <a:pt x="8654796" y="56515"/>
                </a:moveTo>
                <a:lnTo>
                  <a:pt x="8649081" y="50800"/>
                </a:lnTo>
                <a:lnTo>
                  <a:pt x="56489" y="50800"/>
                </a:lnTo>
                <a:lnTo>
                  <a:pt x="50800" y="56515"/>
                </a:lnTo>
                <a:lnTo>
                  <a:pt x="50800" y="1916074"/>
                </a:lnTo>
                <a:lnTo>
                  <a:pt x="56489" y="1921764"/>
                </a:lnTo>
                <a:lnTo>
                  <a:pt x="8649081" y="1921764"/>
                </a:lnTo>
                <a:lnTo>
                  <a:pt x="8654796" y="1916074"/>
                </a:lnTo>
                <a:lnTo>
                  <a:pt x="8654796" y="1845576"/>
                </a:lnTo>
                <a:lnTo>
                  <a:pt x="8654796" y="127000"/>
                </a:lnTo>
                <a:lnTo>
                  <a:pt x="8654796" y="56515"/>
                </a:lnTo>
                <a:close/>
              </a:path>
              <a:path w="8705850" h="1972945">
                <a:moveTo>
                  <a:pt x="8705596" y="63500"/>
                </a:moveTo>
                <a:lnTo>
                  <a:pt x="8700592" y="38798"/>
                </a:lnTo>
                <a:lnTo>
                  <a:pt x="8691562" y="25400"/>
                </a:lnTo>
                <a:lnTo>
                  <a:pt x="8686990" y="18618"/>
                </a:lnTo>
                <a:lnTo>
                  <a:pt x="8680196" y="14046"/>
                </a:lnTo>
                <a:lnTo>
                  <a:pt x="8680196" y="63500"/>
                </a:lnTo>
                <a:lnTo>
                  <a:pt x="8680196" y="1909064"/>
                </a:lnTo>
                <a:lnTo>
                  <a:pt x="8677199" y="1923897"/>
                </a:lnTo>
                <a:lnTo>
                  <a:pt x="8669045" y="1936013"/>
                </a:lnTo>
                <a:lnTo>
                  <a:pt x="8656942" y="1944179"/>
                </a:lnTo>
                <a:lnTo>
                  <a:pt x="8642096" y="1947164"/>
                </a:lnTo>
                <a:lnTo>
                  <a:pt x="63500" y="1947164"/>
                </a:lnTo>
                <a:lnTo>
                  <a:pt x="48666" y="1944179"/>
                </a:lnTo>
                <a:lnTo>
                  <a:pt x="36550" y="1936013"/>
                </a:lnTo>
                <a:lnTo>
                  <a:pt x="28384" y="1923897"/>
                </a:lnTo>
                <a:lnTo>
                  <a:pt x="25400" y="1909064"/>
                </a:lnTo>
                <a:lnTo>
                  <a:pt x="25400" y="63500"/>
                </a:lnTo>
                <a:lnTo>
                  <a:pt x="28384" y="48653"/>
                </a:lnTo>
                <a:lnTo>
                  <a:pt x="36550" y="36550"/>
                </a:lnTo>
                <a:lnTo>
                  <a:pt x="48666" y="28397"/>
                </a:lnTo>
                <a:lnTo>
                  <a:pt x="63500" y="25400"/>
                </a:lnTo>
                <a:lnTo>
                  <a:pt x="8642096" y="25400"/>
                </a:lnTo>
                <a:lnTo>
                  <a:pt x="8656942" y="28397"/>
                </a:lnTo>
                <a:lnTo>
                  <a:pt x="8669045" y="36550"/>
                </a:lnTo>
                <a:lnTo>
                  <a:pt x="8677199" y="48653"/>
                </a:lnTo>
                <a:lnTo>
                  <a:pt x="8680196" y="63500"/>
                </a:lnTo>
                <a:lnTo>
                  <a:pt x="8680196" y="14046"/>
                </a:lnTo>
                <a:lnTo>
                  <a:pt x="8666797" y="5003"/>
                </a:lnTo>
                <a:lnTo>
                  <a:pt x="8642096" y="0"/>
                </a:lnTo>
                <a:lnTo>
                  <a:pt x="63500" y="0"/>
                </a:lnTo>
                <a:lnTo>
                  <a:pt x="38773" y="5003"/>
                </a:lnTo>
                <a:lnTo>
                  <a:pt x="18592" y="18618"/>
                </a:lnTo>
                <a:lnTo>
                  <a:pt x="4978" y="38798"/>
                </a:lnTo>
                <a:lnTo>
                  <a:pt x="0" y="63500"/>
                </a:lnTo>
                <a:lnTo>
                  <a:pt x="0" y="1909064"/>
                </a:lnTo>
                <a:lnTo>
                  <a:pt x="4978" y="1933790"/>
                </a:lnTo>
                <a:lnTo>
                  <a:pt x="18592" y="1953971"/>
                </a:lnTo>
                <a:lnTo>
                  <a:pt x="38773" y="1967585"/>
                </a:lnTo>
                <a:lnTo>
                  <a:pt x="63500" y="1972564"/>
                </a:lnTo>
                <a:lnTo>
                  <a:pt x="8642096" y="1972564"/>
                </a:lnTo>
                <a:lnTo>
                  <a:pt x="8666797" y="1967585"/>
                </a:lnTo>
                <a:lnTo>
                  <a:pt x="8686990" y="1953971"/>
                </a:lnTo>
                <a:lnTo>
                  <a:pt x="8691575" y="1947164"/>
                </a:lnTo>
                <a:lnTo>
                  <a:pt x="8700592" y="1933790"/>
                </a:lnTo>
                <a:lnTo>
                  <a:pt x="8705596" y="1909064"/>
                </a:lnTo>
                <a:lnTo>
                  <a:pt x="8705596" y="635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2743009" y="3656743"/>
            <a:ext cx="3658076" cy="55207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525" spc="-8" dirty="0">
                <a:solidFill>
                  <a:srgbClr val="FFFFFF"/>
                </a:solidFill>
                <a:latin typeface="Calibri"/>
                <a:cs typeface="Calibri"/>
              </a:rPr>
              <a:t>Richard</a:t>
            </a:r>
            <a:r>
              <a:rPr sz="3525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25" spc="-15" dirty="0">
                <a:solidFill>
                  <a:srgbClr val="FFFFFF"/>
                </a:solidFill>
                <a:latin typeface="Calibri"/>
                <a:cs typeface="Calibri"/>
              </a:rPr>
              <a:t>Nixon,</a:t>
            </a:r>
            <a:r>
              <a:rPr sz="3525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25" dirty="0">
                <a:solidFill>
                  <a:srgbClr val="FFFFFF"/>
                </a:solidFill>
                <a:latin typeface="Calibri"/>
                <a:cs typeface="Calibri"/>
              </a:rPr>
              <a:t>1974</a:t>
            </a:r>
            <a:endParaRPr sz="3525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4" y="230885"/>
            <a:ext cx="2281428" cy="29980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2593" y="633223"/>
            <a:ext cx="3068955" cy="21934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387155" y="4305110"/>
            <a:ext cx="4371975" cy="0"/>
          </a:xfrm>
          <a:custGeom>
            <a:avLst/>
            <a:gdLst/>
            <a:ahLst/>
            <a:cxnLst/>
            <a:rect l="l" t="t" r="r" b="b"/>
            <a:pathLst>
              <a:path w="5829300">
                <a:moveTo>
                  <a:pt x="0" y="0"/>
                </a:moveTo>
                <a:lnTo>
                  <a:pt x="5829300" y="0"/>
                </a:lnTo>
              </a:path>
            </a:pathLst>
          </a:custGeom>
          <a:ln w="222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2633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548" y="862774"/>
            <a:ext cx="2629376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spc="-11" dirty="0">
                <a:latin typeface="Calibri"/>
                <a:cs typeface="Calibri"/>
              </a:rPr>
              <a:t>Personal</a:t>
            </a:r>
            <a:r>
              <a:rPr sz="3300" spc="-75" dirty="0">
                <a:latin typeface="Calibri"/>
                <a:cs typeface="Calibri"/>
              </a:rPr>
              <a:t> </a:t>
            </a:r>
            <a:r>
              <a:rPr sz="3300" spc="-8" dirty="0">
                <a:latin typeface="Calibri"/>
                <a:cs typeface="Calibri"/>
              </a:rPr>
              <a:t>Ethics</a:t>
            </a:r>
            <a:endParaRPr sz="33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5546" y="1824324"/>
            <a:ext cx="4553721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80975" indent="-171926">
              <a:spcBef>
                <a:spcPts val="79"/>
              </a:spcBef>
              <a:buFont typeface="Arial MT"/>
              <a:buChar char="•"/>
              <a:tabLst>
                <a:tab pos="180975" algn="l"/>
                <a:tab pos="181451" algn="l"/>
              </a:tabLst>
            </a:pPr>
            <a:r>
              <a:rPr sz="1600" spc="-4" dirty="0">
                <a:latin typeface="Calibri"/>
                <a:cs typeface="Calibri"/>
              </a:rPr>
              <a:t>Important,</a:t>
            </a:r>
            <a:r>
              <a:rPr sz="1600" spc="-34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but</a:t>
            </a:r>
            <a:r>
              <a:rPr sz="1600" spc="-23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not</a:t>
            </a:r>
            <a:r>
              <a:rPr sz="1600" spc="-11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especially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interesting.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80975" indent="-171926">
              <a:buFont typeface="Arial MT"/>
              <a:buChar char="•"/>
              <a:tabLst>
                <a:tab pos="180975" algn="l"/>
                <a:tab pos="181451" algn="l"/>
              </a:tabLst>
            </a:pPr>
            <a:r>
              <a:rPr sz="1600" dirty="0">
                <a:latin typeface="Calibri"/>
                <a:cs typeface="Calibri"/>
              </a:rPr>
              <a:t>No </a:t>
            </a:r>
            <a:r>
              <a:rPr sz="1600" spc="-4" dirty="0">
                <a:latin typeface="Calibri"/>
                <a:cs typeface="Calibri"/>
              </a:rPr>
              <a:t>good argument</a:t>
            </a:r>
            <a:r>
              <a:rPr sz="1600" spc="-19" dirty="0">
                <a:latin typeface="Calibri"/>
                <a:cs typeface="Calibri"/>
              </a:rPr>
              <a:t> </a:t>
            </a:r>
            <a:r>
              <a:rPr sz="1600" spc="-11" dirty="0">
                <a:latin typeface="Calibri"/>
                <a:cs typeface="Calibri"/>
              </a:rPr>
              <a:t>for</a:t>
            </a:r>
            <a:r>
              <a:rPr sz="1600" dirty="0">
                <a:latin typeface="Calibri"/>
                <a:cs typeface="Calibri"/>
              </a:rPr>
              <a:t> cheating,</a:t>
            </a:r>
            <a:r>
              <a:rPr sz="1600" spc="-34" dirty="0">
                <a:latin typeface="Calibri"/>
                <a:cs typeface="Calibri"/>
              </a:rPr>
              <a:t> </a:t>
            </a:r>
            <a:r>
              <a:rPr sz="1600" spc="4" dirty="0">
                <a:latin typeface="Calibri"/>
                <a:cs typeface="Calibri"/>
              </a:rPr>
              <a:t>lying,</a:t>
            </a:r>
            <a:r>
              <a:rPr sz="1600" spc="-26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stealing.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1" y="0"/>
            <a:ext cx="2607182" cy="51434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001071" y="1587055"/>
            <a:ext cx="3549015" cy="0"/>
          </a:xfrm>
          <a:custGeom>
            <a:avLst/>
            <a:gdLst/>
            <a:ahLst/>
            <a:cxnLst/>
            <a:rect l="l" t="t" r="r" b="b"/>
            <a:pathLst>
              <a:path w="4732020">
                <a:moveTo>
                  <a:pt x="0" y="0"/>
                </a:moveTo>
                <a:lnTo>
                  <a:pt x="4732020" y="0"/>
                </a:lnTo>
              </a:path>
            </a:pathLst>
          </a:custGeom>
          <a:ln w="19050">
            <a:solidFill>
              <a:srgbClr val="FBD497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38493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"/>
            <a:ext cx="6858000" cy="1436846"/>
          </a:xfrm>
          <a:custGeom>
            <a:avLst/>
            <a:gdLst/>
            <a:ahLst/>
            <a:cxnLst/>
            <a:rect l="l" t="t" r="r" b="b"/>
            <a:pathLst>
              <a:path w="9144000" h="1915795">
                <a:moveTo>
                  <a:pt x="9144000" y="0"/>
                </a:moveTo>
                <a:lnTo>
                  <a:pt x="0" y="0"/>
                </a:lnTo>
                <a:lnTo>
                  <a:pt x="0" y="1915667"/>
                </a:lnTo>
                <a:lnTo>
                  <a:pt x="9144000" y="1915667"/>
                </a:lnTo>
                <a:lnTo>
                  <a:pt x="91440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1002" y="441007"/>
            <a:ext cx="5301615" cy="43794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spc="-11" dirty="0">
                <a:solidFill>
                  <a:srgbClr val="FFFFFF"/>
                </a:solidFill>
                <a:latin typeface="Calibri"/>
                <a:cs typeface="Calibri"/>
              </a:rPr>
              <a:t>Theranos</a:t>
            </a:r>
            <a:r>
              <a:rPr sz="2700" spc="-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8" dirty="0">
                <a:solidFill>
                  <a:srgbClr val="FFFFFF"/>
                </a:solidFill>
                <a:latin typeface="Calibri"/>
                <a:cs typeface="Calibri"/>
              </a:rPr>
              <a:t>Whistleblower</a:t>
            </a:r>
            <a:r>
              <a:rPr sz="2700" spc="-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Calibri"/>
                <a:cs typeface="Calibri"/>
              </a:rPr>
              <a:t>Erika</a:t>
            </a:r>
            <a:r>
              <a:rPr sz="2700" spc="-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4" dirty="0">
                <a:solidFill>
                  <a:srgbClr val="FFFFFF"/>
                </a:solidFill>
                <a:latin typeface="Calibri"/>
                <a:cs typeface="Calibri"/>
              </a:rPr>
              <a:t>Cheung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4571" y="1641308"/>
            <a:ext cx="4594859" cy="30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8D04-D742-3D41-94BD-C0514B3F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FB2D-3312-B149-AB82-49501558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Why are you interested in taking this course?</a:t>
            </a:r>
          </a:p>
          <a:p>
            <a:pPr>
              <a:buFont typeface="+mj-lt"/>
              <a:buAutoNum type="arabicPeriod"/>
            </a:pPr>
            <a:r>
              <a:rPr lang="en-HK" dirty="0"/>
              <a:t>Three Dimensions of Ethics</a:t>
            </a:r>
          </a:p>
          <a:p>
            <a:pPr>
              <a:buFont typeface="+mj-lt"/>
              <a:buAutoNum type="arabicPeriod"/>
            </a:pPr>
            <a:r>
              <a:rPr lang="en-HK" dirty="0"/>
              <a:t>Professional codes of ethics</a:t>
            </a:r>
          </a:p>
          <a:p>
            <a:pPr>
              <a:buFont typeface="+mj-lt"/>
              <a:buAutoNum type="arabicPeriod"/>
            </a:pPr>
            <a:r>
              <a:rPr lang="en-HK" dirty="0"/>
              <a:t>Disciplinary perspectives</a:t>
            </a:r>
          </a:p>
          <a:p>
            <a:pPr>
              <a:buFont typeface="+mj-lt"/>
              <a:buAutoNum type="arabicPeriod"/>
            </a:pP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Discussion of</a:t>
            </a:r>
            <a:r>
              <a:rPr lang="en-US" altLang="zh-CN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Cases</a:t>
            </a: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endParaRPr lang="en-HK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8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1" y="123444"/>
            <a:ext cx="6857999" cy="47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4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7996"/>
                </a:lnTo>
                <a:lnTo>
                  <a:pt x="9144000" y="6857996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>
              <a:alpha val="70195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" name="object 3"/>
          <p:cNvGrpSpPr/>
          <p:nvPr/>
        </p:nvGrpSpPr>
        <p:grpSpPr>
          <a:xfrm>
            <a:off x="1567053" y="1337309"/>
            <a:ext cx="6007894" cy="3366135"/>
            <a:chOff x="565404" y="1783079"/>
            <a:chExt cx="8010525" cy="4488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404" y="1783079"/>
              <a:ext cx="8010144" cy="44881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9412" y="1828799"/>
              <a:ext cx="7886700" cy="4363720"/>
            </a:xfrm>
            <a:custGeom>
              <a:avLst/>
              <a:gdLst/>
              <a:ahLst/>
              <a:cxnLst/>
              <a:rect l="l" t="t" r="r" b="b"/>
              <a:pathLst>
                <a:path w="7886700" h="4363720">
                  <a:moveTo>
                    <a:pt x="7886700" y="0"/>
                  </a:moveTo>
                  <a:lnTo>
                    <a:pt x="0" y="0"/>
                  </a:lnTo>
                  <a:lnTo>
                    <a:pt x="0" y="4363212"/>
                  </a:lnTo>
                  <a:lnTo>
                    <a:pt x="7886700" y="4363212"/>
                  </a:lnTo>
                  <a:lnTo>
                    <a:pt x="788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629412" y="1828799"/>
              <a:ext cx="7886700" cy="4363720"/>
            </a:xfrm>
            <a:custGeom>
              <a:avLst/>
              <a:gdLst/>
              <a:ahLst/>
              <a:cxnLst/>
              <a:rect l="l" t="t" r="r" b="b"/>
              <a:pathLst>
                <a:path w="7886700" h="4363720">
                  <a:moveTo>
                    <a:pt x="0" y="4363212"/>
                  </a:moveTo>
                  <a:lnTo>
                    <a:pt x="7886700" y="4363212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4363212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8" y="2159507"/>
              <a:ext cx="2400300" cy="3669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6892" y="2159507"/>
              <a:ext cx="4928616" cy="366979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Ethics of Whistleblowing</a:t>
            </a:r>
          </a:p>
        </p:txBody>
      </p:sp>
    </p:spTree>
    <p:extLst>
      <p:ext uri="{BB962C8B-B14F-4D97-AF65-F5344CB8AC3E}">
        <p14:creationId xmlns:p14="http://schemas.microsoft.com/office/powerpoint/2010/main" val="334093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1858" y="643508"/>
            <a:ext cx="6860381" cy="3857625"/>
            <a:chOff x="-1523" y="858011"/>
            <a:chExt cx="9147175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" y="858011"/>
              <a:ext cx="9147048" cy="5143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200911"/>
              <a:ext cx="8458200" cy="445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15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Lens: Professional Ethics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9475A-7D7F-4C57-6702-C0B59A097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>
              <a:spcBef>
                <a:spcPts val="75"/>
              </a:spcBef>
            </a:pP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Professional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Codes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of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Conduct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>
              <a:spcBef>
                <a:spcPts val="8"/>
              </a:spcBef>
            </a:pPr>
            <a:endParaRPr lang="en-US" altLang="zh-CN" sz="1763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9525"/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Implications:</a:t>
            </a:r>
            <a:endParaRPr lang="en-US" altLang="zh-CN" sz="1763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609600" indent="-257651">
              <a:spcBef>
                <a:spcPts val="4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Institutional, </a:t>
            </a:r>
            <a:r>
              <a:rPr lang="en-US" altLang="zh-CN" sz="1800" spc="-11" dirty="0">
                <a:solidFill>
                  <a:schemeClr val="bg2"/>
                </a:solidFill>
                <a:latin typeface="Carlito"/>
                <a:cs typeface="Carlito"/>
              </a:rPr>
              <a:t>organizational,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or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professional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 norms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609600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Social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and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possibly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legal</a:t>
            </a:r>
            <a:r>
              <a:rPr lang="en-US" altLang="zh-CN" sz="1800" spc="-34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sanctions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Professional Ethics in Biomedical  Research vs Computer Science Research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5706" y="1460339"/>
            <a:ext cx="4163805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>
                <a:solidFill>
                  <a:schemeClr val="bg2"/>
                </a:solidFill>
              </a:rPr>
              <a:t>BIOMEDICAL RESEARCH</a:t>
            </a:r>
          </a:p>
          <a:p>
            <a:r>
              <a:rPr lang="en-US" sz="1600" dirty="0">
                <a:solidFill>
                  <a:schemeClr val="bg2"/>
                </a:solidFill>
              </a:rPr>
              <a:t>Hippocratic oath: do no harm</a:t>
            </a:r>
          </a:p>
          <a:p>
            <a:r>
              <a:rPr lang="en-US" sz="1600" dirty="0">
                <a:solidFill>
                  <a:schemeClr val="bg2"/>
                </a:solidFill>
              </a:rPr>
              <a:t>Professional licensure</a:t>
            </a:r>
          </a:p>
          <a:p>
            <a:r>
              <a:rPr lang="en-US" sz="1600" dirty="0">
                <a:solidFill>
                  <a:schemeClr val="bg2"/>
                </a:solidFill>
              </a:rPr>
              <a:t>requirements.</a:t>
            </a:r>
          </a:p>
          <a:p>
            <a:r>
              <a:rPr lang="en-US" sz="1600" dirty="0">
                <a:solidFill>
                  <a:schemeClr val="bg2"/>
                </a:solidFill>
              </a:rPr>
              <a:t>Institutional Review Board (IRB)  with ethics review</a:t>
            </a:r>
          </a:p>
          <a:p>
            <a:r>
              <a:rPr lang="en-US" sz="1600" dirty="0">
                <a:solidFill>
                  <a:schemeClr val="bg2"/>
                </a:solidFill>
              </a:rPr>
              <a:t>Strong regulation by the Food</a:t>
            </a:r>
          </a:p>
          <a:p>
            <a:r>
              <a:rPr lang="en-US" sz="1600" dirty="0">
                <a:solidFill>
                  <a:schemeClr val="bg2"/>
                </a:solidFill>
              </a:rPr>
              <a:t>and Drug Administration (FDA)</a:t>
            </a:r>
          </a:p>
          <a:p>
            <a:r>
              <a:rPr lang="en-US" sz="1600" dirty="0">
                <a:solidFill>
                  <a:schemeClr val="bg2"/>
                </a:solidFill>
              </a:rPr>
              <a:t>Well developed institutional  footprint in universities and  hospitals (bioethics as a  scholarly field, ethics  committees at hospitals)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82353" y="1532163"/>
            <a:ext cx="3169132" cy="1844190"/>
          </a:xfrm>
          <a:prstGeom prst="rect">
            <a:avLst/>
          </a:prstGeom>
        </p:spPr>
        <p:txBody>
          <a:bodyPr vert="horz" wrap="square" lIns="0" tIns="51911" rIns="0" bIns="0" rtlCol="0">
            <a:spAutoFit/>
          </a:bodyPr>
          <a:lstStyle/>
          <a:p>
            <a:pPr marL="9525">
              <a:spcBef>
                <a:spcPts val="409"/>
              </a:spcBef>
            </a:pPr>
            <a:r>
              <a:rPr sz="1600" b="1" spc="-4" dirty="0">
                <a:latin typeface="Source Sans Pro" panose="020B0503030403020204" pitchFamily="34" charset="0"/>
                <a:cs typeface="Carlito"/>
              </a:rPr>
              <a:t>COMPUTER </a:t>
            </a:r>
            <a:r>
              <a:rPr sz="1600" b="1" dirty="0">
                <a:latin typeface="Source Sans Pro" panose="020B0503030403020204" pitchFamily="34" charset="0"/>
                <a:cs typeface="Carlito"/>
              </a:rPr>
              <a:t>SCIENCE</a:t>
            </a:r>
            <a:r>
              <a:rPr sz="1600" b="1" spc="-38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1600" b="1" spc="-8" dirty="0">
                <a:latin typeface="Source Sans Pro" panose="020B0503030403020204" pitchFamily="34" charset="0"/>
                <a:cs typeface="Carlito"/>
              </a:rPr>
              <a:t>RESEARCH</a:t>
            </a:r>
            <a:endParaRPr sz="1600" b="1" dirty="0">
              <a:latin typeface="Source Sans Pro" panose="020B0503030403020204" pitchFamily="34" charset="0"/>
              <a:cs typeface="Carlito"/>
            </a:endParaRPr>
          </a:p>
          <a:p>
            <a:pPr marL="138589" indent="-129540">
              <a:spcBef>
                <a:spcPts val="349"/>
              </a:spcBef>
              <a:buFont typeface="Arial"/>
              <a:buChar char="•"/>
              <a:tabLst>
                <a:tab pos="139065" algn="l"/>
              </a:tabLst>
            </a:pPr>
            <a:r>
              <a:rPr sz="1600" spc="-8" dirty="0">
                <a:latin typeface="Source Sans Pro" panose="020B0503030403020204" pitchFamily="34" charset="0"/>
                <a:cs typeface="Carlito"/>
              </a:rPr>
              <a:t>ACM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Code of</a:t>
            </a:r>
            <a:r>
              <a:rPr sz="1600" spc="34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1600" spc="-8" dirty="0">
                <a:latin typeface="Source Sans Pro" panose="020B0503030403020204" pitchFamily="34" charset="0"/>
                <a:cs typeface="Carlito"/>
              </a:rPr>
              <a:t>Ethics</a:t>
            </a:r>
            <a:endParaRPr sz="1600" dirty="0">
              <a:latin typeface="Source Sans Pro" panose="020B0503030403020204" pitchFamily="34" charset="0"/>
              <a:cs typeface="Carlito"/>
            </a:endParaRPr>
          </a:p>
          <a:p>
            <a:pPr marL="138589" marR="3810" indent="-129540">
              <a:lnSpc>
                <a:spcPct val="90000"/>
              </a:lnSpc>
              <a:spcBef>
                <a:spcPts val="593"/>
              </a:spcBef>
              <a:buFont typeface="Arial"/>
              <a:buChar char="•"/>
              <a:tabLst>
                <a:tab pos="139065" algn="l"/>
              </a:tabLst>
            </a:pPr>
            <a:r>
              <a:rPr sz="1600" dirty="0">
                <a:latin typeface="Source Sans Pro" panose="020B0503030403020204" pitchFamily="34" charset="0"/>
                <a:cs typeface="Carlito"/>
              </a:rPr>
              <a:t>No IRB </a:t>
            </a:r>
            <a:r>
              <a:rPr sz="1600" spc="-15" dirty="0">
                <a:latin typeface="Source Sans Pro" panose="020B0503030403020204" pitchFamily="34" charset="0"/>
                <a:cs typeface="Carlito"/>
              </a:rPr>
              <a:t>for </a:t>
            </a:r>
            <a:r>
              <a:rPr sz="1600" spc="-11" dirty="0">
                <a:latin typeface="Source Sans Pro" panose="020B0503030403020204" pitchFamily="34" charset="0"/>
                <a:cs typeface="Carlito"/>
              </a:rPr>
              <a:t>data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science </a:t>
            </a:r>
            <a:r>
              <a:rPr sz="1600" spc="-11" dirty="0">
                <a:latin typeface="Source Sans Pro" panose="020B0503030403020204" pitchFamily="34" charset="0"/>
                <a:cs typeface="Carlito"/>
              </a:rPr>
              <a:t>(except  </a:t>
            </a:r>
            <a:r>
              <a:rPr sz="1600" dirty="0">
                <a:latin typeface="Source Sans Pro" panose="020B0503030403020204" pitchFamily="34" charset="0"/>
                <a:cs typeface="Carlito"/>
              </a:rPr>
              <a:t>if </a:t>
            </a:r>
            <a:r>
              <a:rPr sz="1600" spc="-8" dirty="0">
                <a:latin typeface="Source Sans Pro" panose="020B0503030403020204" pitchFamily="34" charset="0"/>
                <a:cs typeface="Carlito"/>
              </a:rPr>
              <a:t>research </a:t>
            </a:r>
            <a:r>
              <a:rPr sz="1600" dirty="0">
                <a:latin typeface="Source Sans Pro" panose="020B0503030403020204" pitchFamily="34" charset="0"/>
                <a:cs typeface="Carlito"/>
              </a:rPr>
              <a:t>is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done on </a:t>
            </a:r>
            <a:r>
              <a:rPr sz="1600" dirty="0">
                <a:latin typeface="Source Sans Pro" panose="020B0503030403020204" pitchFamily="34" charset="0"/>
                <a:cs typeface="Carlito"/>
              </a:rPr>
              <a:t>human 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subjects, </a:t>
            </a:r>
            <a:r>
              <a:rPr sz="1600" dirty="0">
                <a:latin typeface="Source Sans Pro" panose="020B0503030403020204" pitchFamily="34" charset="0"/>
                <a:cs typeface="Carlito"/>
              </a:rPr>
              <a:t>as is </a:t>
            </a:r>
            <a:r>
              <a:rPr sz="1600" spc="-8" dirty="0">
                <a:latin typeface="Source Sans Pro" panose="020B0503030403020204" pitchFamily="34" charset="0"/>
                <a:cs typeface="Carlito"/>
              </a:rPr>
              <a:t>often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the case </a:t>
            </a:r>
            <a:r>
              <a:rPr sz="1600" dirty="0">
                <a:latin typeface="Source Sans Pro" panose="020B0503030403020204" pitchFamily="34" charset="0"/>
                <a:cs typeface="Carlito"/>
              </a:rPr>
              <a:t>in 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HCI)</a:t>
            </a:r>
            <a:endParaRPr sz="1600" dirty="0">
              <a:latin typeface="Source Sans Pro" panose="020B0503030403020204" pitchFamily="34" charset="0"/>
              <a:cs typeface="Carlito"/>
            </a:endParaRPr>
          </a:p>
          <a:p>
            <a:pPr marL="138589" indent="-129540">
              <a:spcBef>
                <a:spcPts val="416"/>
              </a:spcBef>
              <a:buFont typeface="Arial"/>
              <a:buChar char="•"/>
              <a:tabLst>
                <a:tab pos="139065" algn="l"/>
              </a:tabLst>
            </a:pPr>
            <a:r>
              <a:rPr sz="1600" dirty="0">
                <a:latin typeface="Source Sans Pro" panose="020B0503030403020204" pitchFamily="34" charset="0"/>
                <a:cs typeface="Carlito"/>
              </a:rPr>
              <a:t>No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single </a:t>
            </a:r>
            <a:r>
              <a:rPr sz="1600" spc="-8" dirty="0">
                <a:latin typeface="Source Sans Pro" panose="020B0503030403020204" pitchFamily="34" charset="0"/>
                <a:cs typeface="Carlito"/>
              </a:rPr>
              <a:t>regulatory</a:t>
            </a:r>
            <a:r>
              <a:rPr sz="1600" spc="26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1600" spc="-4" dirty="0">
                <a:latin typeface="Source Sans Pro" panose="020B0503030403020204" pitchFamily="34" charset="0"/>
                <a:cs typeface="Carlito"/>
              </a:rPr>
              <a:t>body</a:t>
            </a:r>
            <a:endParaRPr sz="1600" dirty="0">
              <a:latin typeface="Source Sans Pro" panose="020B0503030403020204" pitchFamily="34" charset="0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7302" y="962747"/>
            <a:ext cx="2374832" cy="320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/>
          <p:nvPr/>
        </p:nvSpPr>
        <p:spPr>
          <a:xfrm>
            <a:off x="4662297" y="1113281"/>
            <a:ext cx="2976372" cy="2916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8586" y="1604868"/>
            <a:ext cx="1333976" cy="1286699"/>
          </a:xfrm>
          <a:prstGeom prst="rect">
            <a:avLst/>
          </a:prstGeom>
        </p:spPr>
        <p:txBody>
          <a:bodyPr spcFirstLastPara="1" vert="horz" wrap="square" lIns="0" tIns="42863" rIns="0" bIns="0" rtlCol="0" anchor="t" anchorCtr="0">
            <a:spAutoFit/>
          </a:bodyPr>
          <a:lstStyle/>
          <a:p>
            <a:pPr marL="9525" marR="3810">
              <a:lnSpc>
                <a:spcPct val="90000"/>
              </a:lnSpc>
              <a:spcBef>
                <a:spcPts val="338"/>
              </a:spcBef>
            </a:pPr>
            <a:r>
              <a:rPr sz="2175" spc="-135" dirty="0">
                <a:solidFill>
                  <a:srgbClr val="FFFFFF"/>
                </a:solidFill>
              </a:rPr>
              <a:t>P</a:t>
            </a:r>
            <a:r>
              <a:rPr sz="2175" spc="-150" dirty="0">
                <a:solidFill>
                  <a:srgbClr val="FFFFFF"/>
                </a:solidFill>
              </a:rPr>
              <a:t>r</a:t>
            </a:r>
            <a:r>
              <a:rPr sz="2175" spc="-45" dirty="0">
                <a:solidFill>
                  <a:srgbClr val="FFFFFF"/>
                </a:solidFill>
              </a:rPr>
              <a:t>o</a:t>
            </a:r>
            <a:r>
              <a:rPr sz="2175" spc="-240" dirty="0">
                <a:solidFill>
                  <a:srgbClr val="FFFFFF"/>
                </a:solidFill>
              </a:rPr>
              <a:t>f</a:t>
            </a:r>
            <a:r>
              <a:rPr sz="2175" spc="-139" dirty="0">
                <a:solidFill>
                  <a:srgbClr val="FFFFFF"/>
                </a:solidFill>
              </a:rPr>
              <a:t>e</a:t>
            </a:r>
            <a:r>
              <a:rPr sz="2175" spc="-56" dirty="0">
                <a:solidFill>
                  <a:srgbClr val="FFFFFF"/>
                </a:solidFill>
              </a:rPr>
              <a:t>ss</a:t>
            </a:r>
            <a:r>
              <a:rPr sz="2175" spc="-158" dirty="0">
                <a:solidFill>
                  <a:srgbClr val="FFFFFF"/>
                </a:solidFill>
              </a:rPr>
              <a:t>i</a:t>
            </a:r>
            <a:r>
              <a:rPr sz="2175" spc="-56" dirty="0">
                <a:solidFill>
                  <a:srgbClr val="FFFFFF"/>
                </a:solidFill>
              </a:rPr>
              <a:t>o</a:t>
            </a:r>
            <a:r>
              <a:rPr sz="2175" spc="-86" dirty="0">
                <a:solidFill>
                  <a:srgbClr val="FFFFFF"/>
                </a:solidFill>
              </a:rPr>
              <a:t>n</a:t>
            </a:r>
            <a:r>
              <a:rPr sz="2175" spc="-146" dirty="0">
                <a:solidFill>
                  <a:srgbClr val="FFFFFF"/>
                </a:solidFill>
              </a:rPr>
              <a:t>a</a:t>
            </a:r>
            <a:r>
              <a:rPr sz="2175" spc="-165" dirty="0">
                <a:solidFill>
                  <a:srgbClr val="FFFFFF"/>
                </a:solidFill>
              </a:rPr>
              <a:t>l  </a:t>
            </a:r>
            <a:r>
              <a:rPr sz="2175" spc="-64" dirty="0">
                <a:solidFill>
                  <a:srgbClr val="FFFFFF"/>
                </a:solidFill>
              </a:rPr>
              <a:t>Norms  </a:t>
            </a:r>
            <a:r>
              <a:rPr sz="2175" spc="-109" dirty="0">
                <a:solidFill>
                  <a:srgbClr val="FFFFFF"/>
                </a:solidFill>
              </a:rPr>
              <a:t>Governing  </a:t>
            </a:r>
            <a:r>
              <a:rPr sz="2175" spc="-71" dirty="0">
                <a:solidFill>
                  <a:srgbClr val="FFFFFF"/>
                </a:solidFill>
              </a:rPr>
              <a:t>Use </a:t>
            </a:r>
            <a:r>
              <a:rPr sz="2175" spc="-101" dirty="0">
                <a:solidFill>
                  <a:srgbClr val="FFFFFF"/>
                </a:solidFill>
              </a:rPr>
              <a:t>of</a:t>
            </a:r>
            <a:r>
              <a:rPr sz="2175" spc="-363" dirty="0">
                <a:solidFill>
                  <a:srgbClr val="FFFFFF"/>
                </a:solidFill>
              </a:rPr>
              <a:t> </a:t>
            </a:r>
            <a:r>
              <a:rPr sz="2175" spc="90" dirty="0">
                <a:solidFill>
                  <a:srgbClr val="FFFFFF"/>
                </a:solidFill>
              </a:rPr>
              <a:t>ML?</a:t>
            </a:r>
            <a:endParaRPr sz="2175"/>
          </a:p>
        </p:txBody>
      </p:sp>
      <p:grpSp>
        <p:nvGrpSpPr>
          <p:cNvPr id="4" name="object 4"/>
          <p:cNvGrpSpPr/>
          <p:nvPr/>
        </p:nvGrpSpPr>
        <p:grpSpPr>
          <a:xfrm>
            <a:off x="1372743" y="329184"/>
            <a:ext cx="4664869" cy="4387215"/>
            <a:chOff x="306324" y="438912"/>
            <a:chExt cx="6219825" cy="5849620"/>
          </a:xfrm>
        </p:grpSpPr>
        <p:sp>
          <p:nvSpPr>
            <p:cNvPr id="5" name="object 5"/>
            <p:cNvSpPr/>
            <p:nvPr/>
          </p:nvSpPr>
          <p:spPr>
            <a:xfrm>
              <a:off x="306324" y="438912"/>
              <a:ext cx="6219444" cy="5849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370332" y="484632"/>
              <a:ext cx="6096000" cy="5724525"/>
            </a:xfrm>
            <a:custGeom>
              <a:avLst/>
              <a:gdLst/>
              <a:ahLst/>
              <a:cxnLst/>
              <a:rect l="l" t="t" r="r" b="b"/>
              <a:pathLst>
                <a:path w="6096000" h="5724525">
                  <a:moveTo>
                    <a:pt x="6096000" y="0"/>
                  </a:moveTo>
                  <a:lnTo>
                    <a:pt x="0" y="0"/>
                  </a:lnTo>
                  <a:lnTo>
                    <a:pt x="0" y="5724144"/>
                  </a:lnTo>
                  <a:lnTo>
                    <a:pt x="6096000" y="5724144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370332" y="484632"/>
              <a:ext cx="6096000" cy="5724525"/>
            </a:xfrm>
            <a:custGeom>
              <a:avLst/>
              <a:gdLst/>
              <a:ahLst/>
              <a:cxnLst/>
              <a:rect l="l" t="t" r="r" b="b"/>
              <a:pathLst>
                <a:path w="6096000" h="5724525">
                  <a:moveTo>
                    <a:pt x="0" y="5724144"/>
                  </a:moveTo>
                  <a:lnTo>
                    <a:pt x="6096000" y="5724144"/>
                  </a:lnTo>
                  <a:lnTo>
                    <a:pt x="6096000" y="0"/>
                  </a:lnTo>
                  <a:lnTo>
                    <a:pt x="0" y="0"/>
                  </a:lnTo>
                  <a:lnTo>
                    <a:pt x="0" y="572414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731520" y="941831"/>
              <a:ext cx="5373624" cy="4809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21st Century Scientific Racism?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E148A-EC29-A4BB-01B5-1F500A1A4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386564" y="1117847"/>
            <a:ext cx="4213058" cy="3752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4742067" y="1117847"/>
            <a:ext cx="3818372" cy="3702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Hashemi &amp; Hall (2020), retracted.</a:t>
            </a:r>
            <a:endParaRPr lang="en-CA"/>
          </a:p>
        </p:txBody>
      </p:sp>
      <p:sp>
        <p:nvSpPr>
          <p:cNvPr id="3" name="object 3"/>
          <p:cNvSpPr/>
          <p:nvPr/>
        </p:nvSpPr>
        <p:spPr>
          <a:xfrm>
            <a:off x="1351134" y="1153782"/>
            <a:ext cx="5936495" cy="3757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Third Lens: Social/Political Ethics</a:t>
            </a:r>
            <a:endParaRPr lang="en-CA"/>
          </a:p>
        </p:txBody>
      </p:sp>
      <p:sp>
        <p:nvSpPr>
          <p:cNvPr id="3" name="object 3"/>
          <p:cNvSpPr txBox="1"/>
          <p:nvPr/>
        </p:nvSpPr>
        <p:spPr>
          <a:xfrm>
            <a:off x="863855" y="1150201"/>
            <a:ext cx="7315199" cy="33336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Identifying </a:t>
            </a:r>
            <a:r>
              <a:rPr lang="en-US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refereeing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value </a:t>
            </a: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tradeoffs </a:t>
            </a:r>
            <a:r>
              <a:rPr lang="en-US" sz="2000" dirty="0">
                <a:latin typeface="Source Sans Pro" panose="020B0503030403020204" pitchFamily="34" charset="0"/>
                <a:cs typeface="Carlito"/>
              </a:rPr>
              <a:t>and the </a:t>
            </a: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fair</a:t>
            </a:r>
            <a:r>
              <a:rPr lang="en-US" sz="2000" spc="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or legitimate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process </a:t>
            </a:r>
            <a:r>
              <a:rPr lang="en-US" sz="2000" spc="-15" dirty="0">
                <a:latin typeface="Source Sans Pro" panose="020B0503030403020204" pitchFamily="34" charset="0"/>
                <a:cs typeface="Carlito"/>
              </a:rPr>
              <a:t>for</a:t>
            </a:r>
            <a:r>
              <a:rPr lang="en-US" sz="2000" spc="-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deciding.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</a:pPr>
            <a:endParaRPr lang="en-US" sz="1800" dirty="0">
              <a:latin typeface="Source Sans Pro" panose="020B0503030403020204" pitchFamily="34" charset="0"/>
              <a:cs typeface="Carlito"/>
            </a:endParaRPr>
          </a:p>
          <a:p>
            <a:pPr marL="1055370" indent="-360521">
              <a:buFont typeface="Arial"/>
              <a:buChar char="•"/>
              <a:tabLst>
                <a:tab pos="1055370" algn="l"/>
                <a:tab pos="1055846" algn="l"/>
              </a:tabLst>
            </a:pPr>
            <a:r>
              <a:rPr lang="en-US" sz="2000" dirty="0">
                <a:latin typeface="Source Sans Pro" panose="020B0503030403020204" pitchFamily="34" charset="0"/>
                <a:cs typeface="Carlito"/>
              </a:rPr>
              <a:t>liberty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vs.</a:t>
            </a:r>
            <a:r>
              <a:rPr lang="en-US" sz="2000" spc="-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dirty="0">
                <a:latin typeface="Source Sans Pro" panose="020B0503030403020204" pitchFamily="34" charset="0"/>
                <a:cs typeface="Carlito"/>
              </a:rPr>
              <a:t>equality</a:t>
            </a:r>
          </a:p>
          <a:p>
            <a:pPr marL="1055370" indent="-360521">
              <a:buFont typeface="Arial"/>
              <a:buChar char="•"/>
              <a:tabLst>
                <a:tab pos="1055370" algn="l"/>
                <a:tab pos="1055846" algn="l"/>
              </a:tabLst>
            </a:pP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convenience vs. privacy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  <a:p>
            <a:pPr marL="1055370" indent="-360521">
              <a:buFont typeface="Arial"/>
              <a:buChar char="•"/>
              <a:tabLst>
                <a:tab pos="1055370" algn="l"/>
                <a:tab pos="1055846" algn="l"/>
              </a:tabLst>
            </a:pP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privacy vs. security/safety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  <a:p>
            <a:pPr marL="1055370" indent="-360521">
              <a:buFont typeface="Arial"/>
              <a:buChar char="•"/>
              <a:tabLst>
                <a:tab pos="1055370" algn="l"/>
                <a:tab pos="1055846" algn="l"/>
              </a:tabLst>
            </a:pP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efficiency vs.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human</a:t>
            </a: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 autonomy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  <a:p>
            <a:pPr marL="1038225" indent="-343376">
              <a:buFont typeface="Arial"/>
              <a:buChar char="•"/>
              <a:tabLst>
                <a:tab pos="1038225" algn="l"/>
                <a:tab pos="1038701" algn="l"/>
              </a:tabLst>
            </a:pP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free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speech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vs.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dignity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vs.</a:t>
            </a:r>
            <a:r>
              <a:rPr lang="en-US" sz="2000" spc="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democracy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11"/>
              </a:spcBef>
            </a:pPr>
            <a:endParaRPr lang="en-US" sz="1800" dirty="0">
              <a:latin typeface="Source Sans Pro" panose="020B0503030403020204" pitchFamily="34" charset="0"/>
              <a:cs typeface="Carlito"/>
            </a:endParaRPr>
          </a:p>
          <a:p>
            <a:pPr marL="9525"/>
            <a:r>
              <a:rPr lang="en-US" sz="2000" b="1" spc="-4" dirty="0">
                <a:latin typeface="Source Sans Pro" panose="020B0503030403020204" pitchFamily="34" charset="0"/>
                <a:cs typeface="Carlito"/>
              </a:rPr>
              <a:t>who </a:t>
            </a:r>
            <a:r>
              <a:rPr lang="en-US" sz="2000" b="1" spc="-8" dirty="0">
                <a:latin typeface="Source Sans Pro" panose="020B0503030403020204" pitchFamily="34" charset="0"/>
                <a:cs typeface="Carlito"/>
              </a:rPr>
              <a:t>gets </a:t>
            </a:r>
            <a:r>
              <a:rPr lang="en-US" sz="2000" b="1" spc="-15" dirty="0">
                <a:latin typeface="Source Sans Pro" panose="020B0503030403020204" pitchFamily="34" charset="0"/>
                <a:cs typeface="Carlito"/>
              </a:rPr>
              <a:t>to</a:t>
            </a:r>
            <a:r>
              <a:rPr lang="en-US" sz="2000" b="1" spc="-3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b="1" dirty="0">
                <a:latin typeface="Source Sans Pro" panose="020B0503030403020204" pitchFamily="34" charset="0"/>
                <a:cs typeface="Carlito"/>
              </a:rPr>
              <a:t>decide?</a:t>
            </a:r>
            <a:endParaRPr lang="en-US" sz="1800" dirty="0">
              <a:latin typeface="Source Sans Pro" panose="020B0503030403020204" pitchFamily="34" charset="0"/>
              <a:cs typeface="Carlito"/>
            </a:endParaRPr>
          </a:p>
          <a:p>
            <a:pPr marL="9525"/>
            <a:r>
              <a:rPr lang="en-US" sz="2000" dirty="0">
                <a:latin typeface="Source Sans Pro" panose="020B0503030403020204" pitchFamily="34" charset="0"/>
                <a:cs typeface="Carlito"/>
              </a:rPr>
              <a:t>=&gt;&gt;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These </a:t>
            </a:r>
            <a:r>
              <a:rPr lang="en-US" sz="20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sz="2000" spc="-4" dirty="0">
                <a:latin typeface="Source Sans Pro" panose="020B0503030403020204" pitchFamily="34" charset="0"/>
                <a:cs typeface="Carlito"/>
              </a:rPr>
              <a:t>questions of</a:t>
            </a:r>
            <a:r>
              <a:rPr lang="en-US" sz="2000" spc="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sz="2000" spc="-8" dirty="0">
                <a:latin typeface="Source Sans Pro" panose="020B0503030403020204" pitchFamily="34" charset="0"/>
                <a:cs typeface="Carlito"/>
              </a:rPr>
              <a:t>governance</a:t>
            </a:r>
            <a:endParaRPr lang="en-US" sz="2000" dirty="0">
              <a:latin typeface="Source Sans Pro" panose="020B0503030403020204" pitchFamily="34" charset="0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8D04-D742-3D41-94BD-C0514B3F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that Appear Repeatedly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7CC98-7B0A-164B-B08C-CF4DBD91B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61AEA6C7-882B-8C41-8C07-327D371AFC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068425"/>
            <a:ext cx="1849374" cy="1385316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D00DB7B1-8AD3-EE45-817A-2145F0E65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4515" y="1087856"/>
            <a:ext cx="2041397" cy="2041398"/>
          </a:xfrm>
          <a:prstGeom prst="rect">
            <a:avLst/>
          </a:prstGeom>
        </p:spPr>
      </p:pic>
      <p:pic>
        <p:nvPicPr>
          <p:cNvPr id="16" name="object 8">
            <a:extLst>
              <a:ext uri="{FF2B5EF4-FFF2-40B4-BE49-F238E27FC236}">
                <a16:creationId xmlns:a16="http://schemas.microsoft.com/office/drawing/2014/main" id="{DF743CAB-0826-2649-94BD-C35FD0A23CF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992" y="2626334"/>
            <a:ext cx="1789938" cy="1787652"/>
          </a:xfrm>
          <a:prstGeom prst="rect">
            <a:avLst/>
          </a:prstGeom>
        </p:spPr>
      </p:pic>
      <p:grpSp>
        <p:nvGrpSpPr>
          <p:cNvPr id="17" name="object 9">
            <a:extLst>
              <a:ext uri="{FF2B5EF4-FFF2-40B4-BE49-F238E27FC236}">
                <a16:creationId xmlns:a16="http://schemas.microsoft.com/office/drawing/2014/main" id="{F710CBAA-E3CB-2148-8573-93811615909E}"/>
              </a:ext>
            </a:extLst>
          </p:cNvPr>
          <p:cNvGrpSpPr/>
          <p:nvPr/>
        </p:nvGrpSpPr>
        <p:grpSpPr>
          <a:xfrm>
            <a:off x="2364610" y="2225141"/>
            <a:ext cx="4352925" cy="2640330"/>
            <a:chOff x="3141072" y="2916935"/>
            <a:chExt cx="5803900" cy="3520440"/>
          </a:xfrm>
        </p:grpSpPr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B79E62F6-D401-1C40-AB91-E62E77E3FF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072" y="4389264"/>
              <a:ext cx="3474496" cy="1836124"/>
            </a:xfrm>
            <a:prstGeom prst="rect">
              <a:avLst/>
            </a:prstGeom>
          </p:spPr>
        </p:pic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518FF990-EB67-0D49-B948-2C1C250989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0072" y="2916935"/>
              <a:ext cx="2942844" cy="1437132"/>
            </a:xfrm>
            <a:prstGeom prst="rect">
              <a:avLst/>
            </a:prstGeom>
          </p:spPr>
        </p:pic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2C1D54E2-1D45-6348-8CC0-CC63E2DC156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0087" y="4293107"/>
              <a:ext cx="2144268" cy="2144268"/>
            </a:xfrm>
            <a:prstGeom prst="rect">
              <a:avLst/>
            </a:prstGeom>
          </p:spPr>
        </p:pic>
      </p:grpSp>
      <p:pic>
        <p:nvPicPr>
          <p:cNvPr id="21" name="object 13">
            <a:extLst>
              <a:ext uri="{FF2B5EF4-FFF2-40B4-BE49-F238E27FC236}">
                <a16:creationId xmlns:a16="http://schemas.microsoft.com/office/drawing/2014/main" id="{D9DFAF93-F389-CF48-98B9-AB5B65F15B0E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0504" y="1068425"/>
            <a:ext cx="2058543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7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83723" y="649319"/>
            <a:ext cx="4263167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400" spc="-23" dirty="0">
                <a:latin typeface="Source Sans Pro" panose="020B0503030403020204" pitchFamily="34" charset="0"/>
                <a:cs typeface="Carlito"/>
              </a:rPr>
              <a:t>“Total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liberty </a:t>
            </a:r>
            <a:r>
              <a:rPr sz="2400" spc="-23" dirty="0">
                <a:latin typeface="Source Sans Pro" panose="020B0503030403020204" pitchFamily="34" charset="0"/>
                <a:cs typeface="Carlito"/>
              </a:rPr>
              <a:t>for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sz="2400" spc="-8" dirty="0">
                <a:latin typeface="Source Sans Pro" panose="020B0503030403020204" pitchFamily="34" charset="0"/>
                <a:cs typeface="Carlito"/>
              </a:rPr>
              <a:t>wolves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is  </a:t>
            </a:r>
            <a:r>
              <a:rPr sz="2400" spc="-4" dirty="0">
                <a:latin typeface="Source Sans Pro" panose="020B0503030403020204" pitchFamily="34" charset="0"/>
                <a:cs typeface="Carlito"/>
              </a:rPr>
              <a:t>certain </a:t>
            </a:r>
            <a:r>
              <a:rPr sz="2400" spc="-8" dirty="0">
                <a:latin typeface="Source Sans Pro" panose="020B0503030403020204" pitchFamily="34" charset="0"/>
                <a:cs typeface="Carlito"/>
              </a:rPr>
              <a:t>death </a:t>
            </a:r>
            <a:r>
              <a:rPr sz="2400" spc="-15" dirty="0">
                <a:latin typeface="Source Sans Pro" panose="020B0503030403020204" pitchFamily="34" charset="0"/>
                <a:cs typeface="Carlito"/>
              </a:rPr>
              <a:t>to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the</a:t>
            </a:r>
            <a:r>
              <a:rPr sz="2400" spc="23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2400" spc="-30" dirty="0">
                <a:latin typeface="Source Sans Pro" panose="020B0503030403020204" pitchFamily="34" charset="0"/>
                <a:cs typeface="Carlito"/>
              </a:rPr>
              <a:t>lambs.”</a:t>
            </a:r>
            <a:endParaRPr sz="2400" dirty="0">
              <a:latin typeface="Source Sans Pro" panose="020B0503030403020204" pitchFamily="34" charset="0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52" y="574449"/>
            <a:ext cx="3131855" cy="4509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130" y="216980"/>
            <a:ext cx="1169194" cy="1130438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800" dirty="0">
                <a:latin typeface="Carlito"/>
                <a:cs typeface="Carlito"/>
              </a:rPr>
              <a:t>Philosopher  </a:t>
            </a:r>
            <a:r>
              <a:rPr sz="1800" spc="-4" dirty="0">
                <a:latin typeface="Carlito"/>
                <a:cs typeface="Carlito"/>
              </a:rPr>
              <a:t>ISAIAH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BERLIN  1909-1997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CB7B2-E7E4-8E54-639F-D5A378CD98E2}"/>
              </a:ext>
            </a:extLst>
          </p:cNvPr>
          <p:cNvSpPr txBox="1"/>
          <p:nvPr/>
        </p:nvSpPr>
        <p:spPr>
          <a:xfrm>
            <a:off x="3845995" y="2145852"/>
            <a:ext cx="3988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-34" dirty="0">
                <a:solidFill>
                  <a:schemeClr val="bg2"/>
                </a:solidFill>
                <a:latin typeface="Source Sans Pro" panose="020B0503030403020204" pitchFamily="34" charset="0"/>
              </a:rPr>
              <a:t>“You </a:t>
            </a:r>
            <a:r>
              <a:rPr lang="en-US" altLang="zh-CN" sz="2400" spc="-8" dirty="0">
                <a:solidFill>
                  <a:schemeClr val="bg2"/>
                </a:solidFill>
                <a:latin typeface="Source Sans Pro" panose="020B0503030403020204" pitchFamily="34" charset="0"/>
              </a:rPr>
              <a:t>believe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in </a:t>
            </a:r>
            <a:r>
              <a:rPr lang="en-US" altLang="zh-CN" sz="2400" spc="-15" dirty="0">
                <a:solidFill>
                  <a:schemeClr val="bg2"/>
                </a:solidFill>
                <a:latin typeface="Source Sans Pro" panose="020B0503030403020204" pitchFamily="34" charset="0"/>
              </a:rPr>
              <a:t>always </a:t>
            </a:r>
            <a:r>
              <a:rPr lang="en-US" altLang="zh-CN" sz="2400" spc="-8" dirty="0">
                <a:solidFill>
                  <a:schemeClr val="bg2"/>
                </a:solidFill>
                <a:latin typeface="Source Sans Pro" panose="020B0503030403020204" pitchFamily="34" charset="0"/>
              </a:rPr>
              <a:t>telling 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the truth, </a:t>
            </a:r>
            <a:r>
              <a:rPr lang="en-US" altLang="zh-CN" sz="2400" spc="-4" dirty="0">
                <a:solidFill>
                  <a:schemeClr val="bg2"/>
                </a:solidFill>
                <a:latin typeface="Source Sans Pro" panose="020B0503030403020204" pitchFamily="34" charset="0"/>
              </a:rPr>
              <a:t>no </a:t>
            </a:r>
            <a:r>
              <a:rPr lang="en-US" altLang="zh-CN" sz="2400" spc="-15" dirty="0">
                <a:solidFill>
                  <a:schemeClr val="bg2"/>
                </a:solidFill>
                <a:latin typeface="Source Sans Pro" panose="020B0503030403020204" pitchFamily="34" charset="0"/>
              </a:rPr>
              <a:t>matter </a:t>
            </a:r>
            <a:r>
              <a:rPr lang="en-US" altLang="zh-CN" sz="2400" spc="-4" dirty="0">
                <a:solidFill>
                  <a:schemeClr val="bg2"/>
                </a:solidFill>
                <a:latin typeface="Source Sans Pro" panose="020B0503030403020204" pitchFamily="34" charset="0"/>
              </a:rPr>
              <a:t>what: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I  </a:t>
            </a:r>
            <a:r>
              <a:rPr lang="en-US" altLang="zh-CN" sz="2400" spc="-4" dirty="0">
                <a:solidFill>
                  <a:schemeClr val="bg2"/>
                </a:solidFill>
                <a:latin typeface="Source Sans Pro" panose="020B0503030403020204" pitchFamily="34" charset="0"/>
              </a:rPr>
              <a:t>do not, because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I </a:t>
            </a:r>
            <a:r>
              <a:rPr lang="en-US" altLang="zh-CN" sz="2400" spc="-8" dirty="0">
                <a:solidFill>
                  <a:schemeClr val="bg2"/>
                </a:solidFill>
                <a:latin typeface="Source Sans Pro" panose="020B0503030403020204" pitchFamily="34" charset="0"/>
              </a:rPr>
              <a:t>believe that 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it </a:t>
            </a:r>
            <a:r>
              <a:rPr lang="en-US" altLang="zh-CN" sz="2400" spc="-4" dirty="0">
                <a:solidFill>
                  <a:schemeClr val="bg2"/>
                </a:solidFill>
                <a:latin typeface="Source Sans Pro" panose="020B0503030403020204" pitchFamily="34" charset="0"/>
              </a:rPr>
              <a:t>can sometimes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be </a:t>
            </a:r>
            <a:r>
              <a:rPr lang="en-US" altLang="zh-CN" sz="2400" spc="-15" dirty="0">
                <a:solidFill>
                  <a:schemeClr val="bg2"/>
                </a:solidFill>
                <a:latin typeface="Source Sans Pro" panose="020B0503030403020204" pitchFamily="34" charset="0"/>
              </a:rPr>
              <a:t>too  </a:t>
            </a:r>
            <a:r>
              <a:rPr lang="en-US" altLang="zh-CN" sz="2400" spc="-8" dirty="0">
                <a:solidFill>
                  <a:schemeClr val="bg2"/>
                </a:solidFill>
                <a:latin typeface="Source Sans Pro" panose="020B0503030403020204" pitchFamily="34" charset="0"/>
              </a:rPr>
              <a:t>painful </a:t>
            </a:r>
            <a:r>
              <a:rPr lang="en-US" altLang="zh-CN" sz="2400" dirty="0">
                <a:solidFill>
                  <a:schemeClr val="bg2"/>
                </a:solidFill>
                <a:latin typeface="Source Sans Pro" panose="020B0503030403020204" pitchFamily="34" charset="0"/>
              </a:rPr>
              <a:t>and </a:t>
            </a:r>
            <a:r>
              <a:rPr lang="en-US" altLang="zh-CN" sz="2400" spc="-11" dirty="0">
                <a:solidFill>
                  <a:schemeClr val="bg2"/>
                </a:solidFill>
                <a:latin typeface="Source Sans Pro" panose="020B0503030403020204" pitchFamily="34" charset="0"/>
              </a:rPr>
              <a:t>too</a:t>
            </a:r>
            <a:r>
              <a:rPr lang="en-US" altLang="zh-CN" sz="2400" spc="19" dirty="0">
                <a:solidFill>
                  <a:schemeClr val="bg2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2400" spc="-19" dirty="0">
                <a:solidFill>
                  <a:schemeClr val="bg2"/>
                </a:solidFill>
                <a:latin typeface="Source Sans Pro" panose="020B0503030403020204" pitchFamily="34" charset="0"/>
              </a:rPr>
              <a:t>destructive.”</a:t>
            </a:r>
            <a:endParaRPr lang="zh-CN" altLang="en-US" sz="24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Today’s Agenda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E0B0D5-10CB-347F-7039-9FE6855DC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812" y="1152475"/>
            <a:ext cx="8478487" cy="3416400"/>
          </a:xfrm>
        </p:spPr>
        <p:txBody>
          <a:bodyPr/>
          <a:lstStyle/>
          <a:p>
            <a:pPr marL="352425" indent="-342900">
              <a:spcBef>
                <a:spcPts val="75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15" dirty="0">
                <a:solidFill>
                  <a:schemeClr val="bg2"/>
                </a:solidFill>
                <a:latin typeface="Carlito"/>
                <a:cs typeface="Carlito"/>
              </a:rPr>
              <a:t>Why </a:t>
            </a:r>
            <a:r>
              <a:rPr lang="en-US" altLang="zh-CN" sz="1800" i="1" spc="-45" dirty="0">
                <a:solidFill>
                  <a:schemeClr val="bg2"/>
                </a:solidFill>
                <a:latin typeface="Carlito"/>
                <a:cs typeface="Carlito"/>
              </a:rPr>
              <a:t>You </a:t>
            </a:r>
            <a:r>
              <a:rPr lang="en-US" altLang="zh-CN" sz="1800" spc="-11" dirty="0">
                <a:solidFill>
                  <a:schemeClr val="bg2"/>
                </a:solidFill>
                <a:latin typeface="Carlito"/>
                <a:cs typeface="Carlito"/>
              </a:rPr>
              <a:t>are </a:t>
            </a:r>
            <a:r>
              <a:rPr lang="en-US" altLang="zh-CN" sz="1800" spc="-26" dirty="0">
                <a:solidFill>
                  <a:schemeClr val="bg2"/>
                </a:solidFill>
                <a:latin typeface="Carlito"/>
                <a:cs typeface="Carlito"/>
              </a:rPr>
              <a:t>Taking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this</a:t>
            </a:r>
            <a:r>
              <a:rPr lang="en-US" altLang="zh-CN" sz="1800" spc="56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Class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352425" indent="-342900">
              <a:spcBef>
                <a:spcPts val="4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Three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Dimensions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of</a:t>
            </a:r>
            <a:r>
              <a:rPr lang="en-US" altLang="zh-CN" sz="1800" spc="-49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Ethics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Professional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codes </a:t>
            </a:r>
            <a:r>
              <a:rPr lang="en-US" altLang="zh-CN" sz="1800" b="1" dirty="0">
                <a:solidFill>
                  <a:schemeClr val="bg2"/>
                </a:solidFill>
                <a:latin typeface="Carlito"/>
                <a:cs typeface="Carlito"/>
              </a:rPr>
              <a:t>of</a:t>
            </a:r>
            <a:r>
              <a:rPr lang="en-US" altLang="zh-CN" sz="1800" b="1" spc="-45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ethics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Disciplinary</a:t>
            </a:r>
            <a:r>
              <a:rPr lang="en-US" altLang="zh-CN" sz="1800" spc="-19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perspectives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Discussion of</a:t>
            </a:r>
            <a:r>
              <a:rPr lang="en-US" altLang="zh-CN" sz="1800" spc="-15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Profiles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of Conduct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2374C-A213-779E-C8F0-A3D23520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191453" indent="-257175">
              <a:spcBef>
                <a:spcPts val="79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 set of rules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outlining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the </a:t>
            </a:r>
            <a:r>
              <a:rPr lang="en-US" altLang="zh-CN" sz="2400" i="1" dirty="0">
                <a:latin typeface="Source Sans Pro" panose="020B0503030403020204" pitchFamily="34" charset="0"/>
                <a:cs typeface="Arial MT"/>
              </a:rPr>
              <a:t>norms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, </a:t>
            </a:r>
            <a:r>
              <a:rPr lang="en-US" altLang="zh-CN" sz="2400" i="1" dirty="0">
                <a:latin typeface="Source Sans Pro" panose="020B0503030403020204" pitchFamily="34" charset="0"/>
                <a:cs typeface="Arial MT"/>
              </a:rPr>
              <a:t>rules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, 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i="1" dirty="0">
                <a:latin typeface="Source Sans Pro" panose="020B0503030403020204" pitchFamily="34" charset="0"/>
                <a:cs typeface="Arial MT"/>
              </a:rPr>
              <a:t>responsibilities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or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i="1" dirty="0">
                <a:latin typeface="Source Sans Pro" panose="020B0503030403020204" pitchFamily="34" charset="0"/>
                <a:cs typeface="Arial MT"/>
              </a:rPr>
              <a:t>proper</a:t>
            </a:r>
            <a:r>
              <a:rPr lang="en-US" altLang="zh-CN" sz="2400" i="1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i="1" dirty="0">
                <a:latin typeface="Source Sans Pro" panose="020B0503030403020204" pitchFamily="34" charset="0"/>
                <a:cs typeface="Arial MT"/>
              </a:rPr>
              <a:t>practices</a:t>
            </a:r>
            <a:r>
              <a:rPr lang="en-US" altLang="zh-CN" sz="2400" i="1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of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an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individual or an organization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marR="799148" indent="-257175">
              <a:spcBef>
                <a:spcPts val="1804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Aim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to fill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gap where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laws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cannot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reach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or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are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inapplicable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marR="3810" indent="-257175">
              <a:spcBef>
                <a:spcPts val="1804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Made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by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companies,</a:t>
            </a:r>
            <a:r>
              <a:rPr lang="en-US" altLang="zh-CN" sz="2400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schools,</a:t>
            </a:r>
            <a:r>
              <a:rPr lang="en-US" altLang="zh-CN" sz="2400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professional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associations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…</a:t>
            </a:r>
          </a:p>
          <a:p>
            <a:pPr marL="114300" indent="0">
              <a:buNone/>
            </a:pPr>
            <a:endParaRPr lang="zh-CN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882" y="2207161"/>
            <a:ext cx="1612088" cy="5721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433" y="1936241"/>
            <a:ext cx="2013966" cy="12710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of Conduct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D60167-4931-47E6-BA6A-407CBD079E47}" type="slidenum">
              <a:rPr lang="en-US" altLang="zh-CN" dirty="0"/>
              <a:pPr/>
              <a:t>33</a:t>
            </a:fld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CityU Code of Conduct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CEC42-5BE5-88D2-EE2E-DCBB274C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52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Arial MT"/>
                <a:cs typeface="Arial MT"/>
              </a:rPr>
              <a:t>Code</a:t>
            </a:r>
            <a:r>
              <a:rPr lang="en-US" altLang="zh-CN" sz="2000" spc="-34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of</a:t>
            </a:r>
            <a:r>
              <a:rPr lang="en-US" altLang="zh-CN" sz="2000" spc="-19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student</a:t>
            </a:r>
            <a:r>
              <a:rPr lang="en-US" altLang="zh-CN" sz="2000" spc="-26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conduct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Arial MT"/>
                <a:cs typeface="Arial MT"/>
              </a:rPr>
              <a:t>Academic</a:t>
            </a:r>
            <a:r>
              <a:rPr lang="en-US" altLang="zh-CN" sz="2000" spc="-23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honesty</a:t>
            </a:r>
            <a:endParaRPr lang="en-US" altLang="zh-CN" sz="2000" dirty="0">
              <a:latin typeface="Arial MT"/>
              <a:cs typeface="Arial MT"/>
            </a:endParaRP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Arial MT"/>
                <a:cs typeface="Arial MT"/>
              </a:rPr>
              <a:t>Research</a:t>
            </a:r>
            <a:r>
              <a:rPr lang="en-US" altLang="zh-CN" sz="2000" spc="-38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ethics</a:t>
            </a:r>
            <a:endParaRPr lang="en-US" altLang="zh-CN" sz="2000" dirty="0">
              <a:latin typeface="Arial MT"/>
              <a:cs typeface="Arial MT"/>
            </a:endParaRPr>
          </a:p>
          <a:p>
            <a:pPr>
              <a:spcBef>
                <a:spcPts val="30"/>
              </a:spcBef>
              <a:buChar char="•"/>
            </a:pPr>
            <a:endParaRPr lang="en-US" altLang="zh-CN" sz="2400" dirty="0">
              <a:latin typeface="Arial MT"/>
              <a:cs typeface="Arial MT"/>
            </a:endParaRPr>
          </a:p>
          <a:p>
            <a:pPr marL="266700" marR="3810" indent="-257175">
              <a:buChar char="•"/>
              <a:tabLst>
                <a:tab pos="266224" algn="l"/>
                <a:tab pos="266700" algn="l"/>
              </a:tabLst>
            </a:pPr>
            <a:r>
              <a:rPr lang="en-US" altLang="zh-CN" sz="1600" dirty="0">
                <a:latin typeface="Arial MT"/>
                <a:cs typeface="Arial MT"/>
                <a:hlinkClick r:id="rId2"/>
              </a:rPr>
              <a:t>ht</a:t>
            </a:r>
            <a:r>
              <a:rPr lang="en-US" altLang="zh-CN" sz="1600" spc="4" dirty="0">
                <a:latin typeface="Arial MT"/>
                <a:cs typeface="Arial MT"/>
                <a:hlinkClick r:id="rId2"/>
              </a:rPr>
              <a:t>t</a:t>
            </a:r>
            <a:r>
              <a:rPr lang="en-US" altLang="zh-CN" sz="1600" dirty="0">
                <a:latin typeface="Arial MT"/>
                <a:cs typeface="Arial MT"/>
                <a:hlinkClick r:id="rId2"/>
              </a:rPr>
              <a:t>ps:</a:t>
            </a:r>
            <a:r>
              <a:rPr lang="en-US" altLang="zh-CN" sz="1600" spc="4" dirty="0">
                <a:latin typeface="Arial MT"/>
                <a:cs typeface="Arial MT"/>
                <a:hlinkClick r:id="rId2"/>
              </a:rPr>
              <a:t>/</a:t>
            </a:r>
            <a:r>
              <a:rPr lang="en-US" altLang="zh-CN" sz="1600" spc="-4" dirty="0">
                <a:latin typeface="Arial MT"/>
                <a:cs typeface="Arial MT"/>
                <a:hlinkClick r:id="rId2"/>
              </a:rPr>
              <a:t>/www.scope.edu</a:t>
            </a:r>
            <a:r>
              <a:rPr lang="en-US" altLang="zh-CN" sz="1600" spc="4" dirty="0">
                <a:latin typeface="Arial MT"/>
                <a:cs typeface="Arial MT"/>
                <a:hlinkClick r:id="rId2"/>
              </a:rPr>
              <a:t>/</a:t>
            </a:r>
            <a:r>
              <a:rPr lang="en-US" altLang="zh-CN" sz="1600" spc="-4" dirty="0">
                <a:latin typeface="Arial MT"/>
                <a:cs typeface="Arial MT"/>
                <a:hlinkClick r:id="rId2"/>
              </a:rPr>
              <a:t>Home</a:t>
            </a:r>
            <a:r>
              <a:rPr lang="en-US" altLang="zh-CN" sz="1600" spc="4" dirty="0">
                <a:latin typeface="Arial MT"/>
                <a:cs typeface="Arial MT"/>
                <a:hlinkClick r:id="rId2"/>
              </a:rPr>
              <a:t>/</a:t>
            </a:r>
            <a:r>
              <a:rPr lang="en-US" altLang="zh-CN" sz="1600" spc="-4" dirty="0">
                <a:latin typeface="Arial MT"/>
                <a:cs typeface="Arial MT"/>
                <a:hlinkClick r:id="rId2"/>
              </a:rPr>
              <a:t>Student</a:t>
            </a:r>
            <a:r>
              <a:rPr lang="en-US" altLang="zh-CN" sz="1600" dirty="0">
                <a:latin typeface="Arial MT"/>
                <a:cs typeface="Arial MT"/>
                <a:hlinkClick r:id="rId2"/>
              </a:rPr>
              <a:t>s/</a:t>
            </a:r>
            <a:r>
              <a:rPr lang="en-US" altLang="zh-CN" sz="1600" spc="-4" dirty="0">
                <a:latin typeface="Arial MT"/>
                <a:cs typeface="Arial MT"/>
                <a:hlinkClick r:id="rId2"/>
              </a:rPr>
              <a:t>CodeofConduct</a:t>
            </a:r>
            <a:r>
              <a:rPr lang="en-US" altLang="zh-CN" sz="1600" dirty="0">
                <a:latin typeface="Arial MT"/>
                <a:cs typeface="Arial MT"/>
                <a:hlinkClick r:id="rId2"/>
              </a:rPr>
              <a:t>.</a:t>
            </a:r>
            <a:r>
              <a:rPr lang="en-US" altLang="zh-CN" sz="1600" spc="-4" dirty="0">
                <a:latin typeface="Arial MT"/>
                <a:cs typeface="Arial MT"/>
                <a:hlinkClick r:id="rId2"/>
              </a:rPr>
              <a:t>aspx</a:t>
            </a:r>
            <a:r>
              <a:rPr lang="en-US" altLang="zh-CN" sz="1600" spc="-4" dirty="0">
                <a:latin typeface="Arial MT"/>
                <a:cs typeface="Arial MT"/>
              </a:rPr>
              <a:t> </a:t>
            </a:r>
            <a:endParaRPr lang="en-US" altLang="zh-CN" sz="1600" dirty="0">
              <a:latin typeface="Arial MT"/>
              <a:cs typeface="Arial MT"/>
            </a:endParaRPr>
          </a:p>
          <a:p>
            <a:pPr marL="114300" indent="0">
              <a:buNone/>
            </a:pPr>
            <a:endParaRPr lang="zh-CN" altLang="en-US" sz="2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CityU Code of Student Conduct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DD14F-0FBE-F285-F04E-D9583DEE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9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Treat</a:t>
            </a:r>
            <a:r>
              <a:rPr lang="en-US" altLang="zh-CN" sz="2000" spc="-2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others</a:t>
            </a:r>
            <a:r>
              <a:rPr lang="en-US" altLang="zh-CN" sz="20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with</a:t>
            </a:r>
            <a:r>
              <a:rPr lang="en-US" altLang="zh-CN" sz="20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honesty,</a:t>
            </a:r>
            <a:r>
              <a:rPr lang="en-US" altLang="zh-CN" sz="20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respect</a:t>
            </a:r>
            <a:r>
              <a:rPr lang="en-US" altLang="zh-CN" sz="20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0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in </a:t>
            </a:r>
            <a:r>
              <a:rPr lang="en-US" altLang="zh-CN" sz="2000" spc="-652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good</a:t>
            </a:r>
            <a:r>
              <a:rPr lang="en-US" altLang="zh-CN" sz="20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faith</a:t>
            </a:r>
            <a:endParaRPr lang="en-US" altLang="zh-CN" sz="2000" dirty="0">
              <a:latin typeface="Source Sans Pro" panose="020B0503030403020204" pitchFamily="34" charset="0"/>
              <a:cs typeface="Arial MT"/>
            </a:endParaRPr>
          </a:p>
          <a:p>
            <a:pPr>
              <a:spcBef>
                <a:spcPts val="26"/>
              </a:spcBef>
              <a:buFont typeface="Arial MT"/>
              <a:buChar char="•"/>
            </a:pPr>
            <a:endParaRPr lang="en-US" altLang="zh-CN" sz="32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Behaviors/activities</a:t>
            </a:r>
            <a:r>
              <a:rPr lang="en-US" altLang="zh-CN" sz="2000" spc="-4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not</a:t>
            </a:r>
            <a:r>
              <a:rPr lang="en-US" altLang="zh-CN" sz="2000" spc="-2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permitted</a:t>
            </a:r>
          </a:p>
          <a:p>
            <a:pPr marL="351949" marR="264795" indent="0">
              <a:spcBef>
                <a:spcPts val="514"/>
              </a:spcBef>
              <a:buNone/>
            </a:pP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– Smoking, betting and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gambling,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alcoholic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drinks,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obscene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materials,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eating in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class, </a:t>
            </a:r>
            <a:r>
              <a:rPr lang="en-US" altLang="zh-CN" sz="20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sexual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harassment</a:t>
            </a:r>
          </a:p>
          <a:p>
            <a:pPr marL="114300" indent="0">
              <a:buNone/>
            </a:pPr>
            <a:endParaRPr lang="zh-CN" altLang="en-US" sz="20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CityU Academic Dishonesty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9969D-3CC3-D0A1-B51D-F3982461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75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Plagiarism</a:t>
            </a:r>
          </a:p>
          <a:p>
            <a:pPr marL="9525" indent="0">
              <a:spcBef>
                <a:spcPts val="675"/>
              </a:spcBef>
              <a:buNone/>
              <a:tabLst>
                <a:tab pos="266224" algn="l"/>
                <a:tab pos="266700" algn="l"/>
              </a:tabLst>
            </a:pPr>
            <a:r>
              <a:rPr lang="en-US" altLang="zh-CN" spc="-4" dirty="0">
                <a:latin typeface="Source Sans Pro" panose="020B0503030403020204" pitchFamily="34" charset="0"/>
                <a:cs typeface="Arial MT"/>
              </a:rPr>
              <a:t>	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–</a:t>
            </a:r>
            <a:r>
              <a:rPr lang="en-US" altLang="zh-CN" sz="1800" spc="-6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Citing </a:t>
            </a: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sources 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of information</a:t>
            </a:r>
            <a:endParaRPr lang="en-US" altLang="zh-CN" sz="18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6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Misrepresentation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Collusion</a:t>
            </a:r>
          </a:p>
          <a:p>
            <a:pPr marL="266700" marR="381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Unauthorized</a:t>
            </a:r>
            <a:r>
              <a:rPr lang="en-US" altLang="zh-CN" sz="1800" spc="-4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access/possession/use</a:t>
            </a:r>
            <a:r>
              <a:rPr lang="en-US" altLang="zh-CN" sz="1800" spc="-5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of </a:t>
            </a:r>
            <a:r>
              <a:rPr lang="en-US" altLang="zh-CN" sz="18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materials</a:t>
            </a:r>
            <a:endParaRPr lang="en-US" altLang="zh-CN" sz="1800" dirty="0">
              <a:latin typeface="Source Sans Pro" panose="020B0503030403020204" pitchFamily="34" charset="0"/>
              <a:cs typeface="Arial MT"/>
            </a:endParaRPr>
          </a:p>
          <a:p>
            <a:pPr marL="114300" indent="0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CityU Academic Dishonesty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EE0D3-B6C0-CFC0-7455-684510D6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9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Unauthorized</a:t>
            </a:r>
            <a:r>
              <a:rPr lang="en-US" altLang="zh-CN" sz="2400" spc="-4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communication</a:t>
            </a:r>
            <a:r>
              <a:rPr lang="en-US" altLang="zh-CN" sz="2400" spc="-4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during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assessment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Fabricated</a:t>
            </a:r>
            <a:r>
              <a:rPr lang="en-US" altLang="zh-CN" sz="2400" spc="-5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data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Impersonating</a:t>
            </a:r>
            <a:r>
              <a:rPr lang="en-US" altLang="zh-CN" sz="2400" spc="-2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another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student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Fraudulent</a:t>
            </a:r>
            <a:r>
              <a:rPr lang="en-US" altLang="zh-CN" sz="2400" spc="-5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documents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CityU Research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D800C-AF5C-0373-19C9-D2E9C385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Honesty</a:t>
            </a:r>
          </a:p>
          <a:p>
            <a:r>
              <a:rPr lang="en-US" altLang="zh-CN" dirty="0"/>
              <a:t>Objectivity</a:t>
            </a:r>
          </a:p>
          <a:p>
            <a:r>
              <a:rPr lang="en-US" altLang="zh-CN" dirty="0"/>
              <a:t>Integrity</a:t>
            </a:r>
          </a:p>
          <a:p>
            <a:r>
              <a:rPr lang="en-US" altLang="zh-CN" dirty="0"/>
              <a:t>Carefulness</a:t>
            </a:r>
          </a:p>
          <a:p>
            <a:r>
              <a:rPr lang="en-US" altLang="zh-CN" dirty="0"/>
              <a:t>Openness</a:t>
            </a:r>
          </a:p>
          <a:p>
            <a:endParaRPr lang="zh-CN" alt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CityU Research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61936-44F5-FC12-CF1A-2A5BB58E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Respect for intellectual property</a:t>
            </a:r>
          </a:p>
          <a:p>
            <a:r>
              <a:rPr lang="en-US" altLang="zh-CN" sz="2000" dirty="0"/>
              <a:t>Confidentiality</a:t>
            </a:r>
          </a:p>
          <a:p>
            <a:r>
              <a:rPr lang="en-US" altLang="zh-CN" sz="2000" dirty="0"/>
              <a:t>Responsible publication</a:t>
            </a:r>
          </a:p>
          <a:p>
            <a:r>
              <a:rPr lang="en-US" altLang="zh-CN" sz="2000" dirty="0"/>
              <a:t>Social responsibility</a:t>
            </a:r>
          </a:p>
          <a:p>
            <a:r>
              <a:rPr lang="en-US" altLang="zh-CN" sz="2000" dirty="0"/>
              <a:t>Animal care</a:t>
            </a:r>
          </a:p>
          <a:p>
            <a:r>
              <a:rPr lang="en-US" altLang="zh-CN" sz="2000" dirty="0"/>
              <a:t>Human subjects protection</a:t>
            </a:r>
          </a:p>
          <a:p>
            <a:endParaRPr lang="zh-CN" altLang="en-US" sz="2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4C79-0836-DF45-9837-A5FD28EC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Themes in the Answers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6B20C-CBC6-754D-8215-CEB7C55A1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HK" dirty="0">
                <a:latin typeface="Calibri"/>
                <a:cs typeface="Calibri"/>
              </a:rPr>
              <a:t>It </a:t>
            </a:r>
            <a:r>
              <a:rPr lang="en-HK" spc="-20" dirty="0">
                <a:latin typeface="Calibri"/>
                <a:cs typeface="Calibri"/>
              </a:rPr>
              <a:t>matters </a:t>
            </a:r>
            <a:r>
              <a:rPr lang="en-HK" b="1" dirty="0">
                <a:latin typeface="Calibri"/>
                <a:cs typeface="Calibri"/>
              </a:rPr>
              <a:t>who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b="1" spc="-5" dirty="0">
                <a:latin typeface="Calibri"/>
                <a:cs typeface="Calibri"/>
              </a:rPr>
              <a:t>builds</a:t>
            </a:r>
            <a:r>
              <a:rPr lang="en-HK" spc="-5" dirty="0">
                <a:latin typeface="Calibri"/>
                <a:cs typeface="Calibri"/>
              </a:rPr>
              <a:t> technology </a:t>
            </a:r>
            <a:r>
              <a:rPr lang="en-HK" dirty="0">
                <a:latin typeface="Calibri"/>
                <a:cs typeface="Calibri"/>
              </a:rPr>
              <a:t>– </a:t>
            </a:r>
            <a:r>
              <a:rPr lang="en-HK" spc="-10" dirty="0">
                <a:latin typeface="Calibri"/>
                <a:cs typeface="Calibri"/>
              </a:rPr>
              <a:t>what perspectives </a:t>
            </a:r>
            <a:r>
              <a:rPr lang="en-HK" spc="-5" dirty="0">
                <a:latin typeface="Calibri"/>
                <a:cs typeface="Calibri"/>
              </a:rPr>
              <a:t>do they </a:t>
            </a:r>
            <a:r>
              <a:rPr lang="en-HK" spc="-530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have?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what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outcomes</a:t>
            </a:r>
            <a:r>
              <a:rPr lang="en-HK" spc="-2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do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they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care</a:t>
            </a:r>
            <a:r>
              <a:rPr lang="en-HK" spc="-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about?</a:t>
            </a:r>
            <a:r>
              <a:rPr lang="en-HK" spc="-10" dirty="0">
                <a:latin typeface="Calibri"/>
                <a:cs typeface="Calibri"/>
              </a:rPr>
              <a:t> what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potential </a:t>
            </a:r>
            <a:r>
              <a:rPr lang="en-HK" spc="-5" dirty="0">
                <a:latin typeface="Calibri"/>
                <a:cs typeface="Calibri"/>
              </a:rPr>
              <a:t> harms</a:t>
            </a:r>
            <a:r>
              <a:rPr lang="en-HK" spc="-25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are</a:t>
            </a:r>
            <a:r>
              <a:rPr lang="en-HK" dirty="0">
                <a:latin typeface="Calibri"/>
                <a:cs typeface="Calibri"/>
              </a:rPr>
              <a:t> they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blind </a:t>
            </a:r>
            <a:r>
              <a:rPr lang="en-HK" spc="-15" dirty="0">
                <a:latin typeface="Calibri"/>
                <a:cs typeface="Calibri"/>
              </a:rPr>
              <a:t>to?</a:t>
            </a:r>
            <a:endParaRPr lang="en-HK" dirty="0">
              <a:latin typeface="Calibri"/>
              <a:cs typeface="Calibri"/>
            </a:endParaRPr>
          </a:p>
          <a:p>
            <a:pPr marL="469900" marR="69215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HK" dirty="0">
                <a:latin typeface="Calibri"/>
                <a:cs typeface="Calibri"/>
              </a:rPr>
              <a:t>It </a:t>
            </a:r>
            <a:r>
              <a:rPr lang="en-HK" spc="-20" dirty="0">
                <a:latin typeface="Calibri"/>
                <a:cs typeface="Calibri"/>
              </a:rPr>
              <a:t>matters </a:t>
            </a:r>
            <a:r>
              <a:rPr lang="en-HK" spc="-10" dirty="0">
                <a:latin typeface="Calibri"/>
                <a:cs typeface="Calibri"/>
              </a:rPr>
              <a:t>how technology </a:t>
            </a:r>
            <a:r>
              <a:rPr lang="en-HK" dirty="0">
                <a:latin typeface="Calibri"/>
                <a:cs typeface="Calibri"/>
              </a:rPr>
              <a:t>is </a:t>
            </a:r>
            <a:r>
              <a:rPr lang="en-HK" b="1" spc="-5" dirty="0">
                <a:latin typeface="Calibri"/>
                <a:cs typeface="Calibri"/>
              </a:rPr>
              <a:t>funded</a:t>
            </a:r>
            <a:r>
              <a:rPr lang="en-HK" spc="-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– who </a:t>
            </a:r>
            <a:r>
              <a:rPr lang="en-HK" spc="-15" dirty="0">
                <a:latin typeface="Calibri"/>
                <a:cs typeface="Calibri"/>
              </a:rPr>
              <a:t>are </a:t>
            </a:r>
            <a:r>
              <a:rPr lang="en-HK" dirty="0">
                <a:latin typeface="Calibri"/>
                <a:cs typeface="Calibri"/>
              </a:rPr>
              <a:t>they </a:t>
            </a:r>
            <a:r>
              <a:rPr lang="en-HK" spc="-5" dirty="0">
                <a:latin typeface="Calibri"/>
                <a:cs typeface="Calibri"/>
              </a:rPr>
              <a:t>funding? </a:t>
            </a:r>
            <a:r>
              <a:rPr lang="en-HK" spc="-530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what problems </a:t>
            </a:r>
            <a:r>
              <a:rPr lang="en-HK" dirty="0">
                <a:latin typeface="Calibri"/>
                <a:cs typeface="Calibri"/>
              </a:rPr>
              <a:t>merit </a:t>
            </a:r>
            <a:r>
              <a:rPr lang="en-HK" spc="-10" dirty="0">
                <a:latin typeface="Calibri"/>
                <a:cs typeface="Calibri"/>
              </a:rPr>
              <a:t>resources? </a:t>
            </a:r>
            <a:r>
              <a:rPr lang="en-HK" spc="-15" dirty="0">
                <a:latin typeface="Calibri"/>
                <a:cs typeface="Calibri"/>
              </a:rPr>
              <a:t>are </a:t>
            </a:r>
            <a:r>
              <a:rPr lang="en-HK" dirty="0">
                <a:latin typeface="Calibri"/>
                <a:cs typeface="Calibri"/>
              </a:rPr>
              <a:t>they </a:t>
            </a:r>
            <a:r>
              <a:rPr lang="en-HK" spc="-5" dirty="0">
                <a:latin typeface="Calibri"/>
                <a:cs typeface="Calibri"/>
              </a:rPr>
              <a:t>anticipating 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potential</a:t>
            </a:r>
            <a:r>
              <a:rPr lang="en-HK" spc="-2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harms?</a:t>
            </a:r>
            <a:endParaRPr lang="en-HK" dirty="0">
              <a:latin typeface="Calibri"/>
              <a:cs typeface="Calibri"/>
            </a:endParaRPr>
          </a:p>
          <a:p>
            <a:pPr marL="469900" marR="15430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HK" spc="-45" dirty="0">
                <a:latin typeface="Calibri"/>
                <a:cs typeface="Calibri"/>
              </a:rPr>
              <a:t>We</a:t>
            </a:r>
            <a:r>
              <a:rPr lang="en-HK" spc="-5" dirty="0">
                <a:latin typeface="Calibri"/>
                <a:cs typeface="Calibri"/>
              </a:rPr>
              <a:t> need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to</a:t>
            </a:r>
            <a:r>
              <a:rPr lang="en-HK" spc="-25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be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concerned</a:t>
            </a:r>
            <a:r>
              <a:rPr lang="en-HK" spc="-2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about</a:t>
            </a:r>
            <a:r>
              <a:rPr lang="en-HK" spc="-5" dirty="0">
                <a:latin typeface="Calibri"/>
                <a:cs typeface="Calibri"/>
              </a:rPr>
              <a:t> both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b="1" spc="-10" dirty="0">
                <a:latin typeface="Calibri"/>
                <a:cs typeface="Calibri"/>
              </a:rPr>
              <a:t>intentional</a:t>
            </a:r>
            <a:r>
              <a:rPr lang="en-HK" spc="-20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(e.g. 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monetization</a:t>
            </a:r>
            <a:r>
              <a:rPr lang="en-HK" spc="-2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of</a:t>
            </a:r>
            <a:r>
              <a:rPr lang="en-HK" spc="-10" dirty="0">
                <a:latin typeface="Calibri"/>
                <a:cs typeface="Calibri"/>
              </a:rPr>
              <a:t> personal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data,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addictive technologies) </a:t>
            </a:r>
            <a:r>
              <a:rPr lang="en-HK" dirty="0">
                <a:latin typeface="Calibri"/>
                <a:cs typeface="Calibri"/>
              </a:rPr>
              <a:t>and 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b="1" spc="-10" dirty="0">
                <a:latin typeface="Calibri"/>
                <a:cs typeface="Calibri"/>
              </a:rPr>
              <a:t>unintentional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harms </a:t>
            </a:r>
            <a:r>
              <a:rPr lang="en-HK" dirty="0">
                <a:latin typeface="Calibri"/>
                <a:cs typeface="Calibri"/>
              </a:rPr>
              <a:t>(e.g. </a:t>
            </a:r>
            <a:r>
              <a:rPr lang="en-HK" spc="-5" dirty="0">
                <a:latin typeface="Calibri"/>
                <a:cs typeface="Calibri"/>
              </a:rPr>
              <a:t>biases </a:t>
            </a:r>
            <a:r>
              <a:rPr lang="en-HK" dirty="0">
                <a:latin typeface="Calibri"/>
                <a:cs typeface="Calibri"/>
              </a:rPr>
              <a:t>in </a:t>
            </a:r>
            <a:r>
              <a:rPr lang="en-HK" spc="-10" dirty="0">
                <a:latin typeface="Calibri"/>
                <a:cs typeface="Calibri"/>
              </a:rPr>
              <a:t>facial recognition, </a:t>
            </a:r>
            <a:r>
              <a:rPr lang="en-HK" dirty="0">
                <a:latin typeface="Calibri"/>
                <a:cs typeface="Calibri"/>
              </a:rPr>
              <a:t>misuse </a:t>
            </a:r>
            <a:r>
              <a:rPr lang="en-HK" spc="-53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of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decentralized </a:t>
            </a:r>
            <a:r>
              <a:rPr lang="en-HK" spc="-5" dirty="0">
                <a:latin typeface="Calibri"/>
                <a:cs typeface="Calibri"/>
              </a:rPr>
              <a:t>ledger)</a:t>
            </a:r>
            <a:endParaRPr lang="en-HK" dirty="0">
              <a:latin typeface="Calibri"/>
              <a:cs typeface="Calibri"/>
            </a:endParaRPr>
          </a:p>
          <a:p>
            <a:pPr marL="469900" marR="15875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lang="en-HK" spc="-10" dirty="0">
                <a:latin typeface="Calibri"/>
                <a:cs typeface="Calibri"/>
              </a:rPr>
              <a:t>How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do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we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handle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situations </a:t>
            </a:r>
            <a:r>
              <a:rPr lang="en-HK" dirty="0">
                <a:latin typeface="Calibri"/>
                <a:cs typeface="Calibri"/>
              </a:rPr>
              <a:t>when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our</a:t>
            </a:r>
            <a:r>
              <a:rPr lang="en-HK" spc="-5" dirty="0">
                <a:latin typeface="Calibri"/>
                <a:cs typeface="Calibri"/>
              </a:rPr>
              <a:t> concerns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about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b="1" dirty="0">
                <a:latin typeface="Calibri"/>
                <a:cs typeface="Calibri"/>
              </a:rPr>
              <a:t>the </a:t>
            </a:r>
            <a:r>
              <a:rPr lang="en-HK" b="1" spc="-15" dirty="0">
                <a:latin typeface="Calibri"/>
                <a:cs typeface="Calibri"/>
              </a:rPr>
              <a:t>costs</a:t>
            </a:r>
            <a:r>
              <a:rPr lang="en-HK" b="1" spc="-20" dirty="0">
                <a:latin typeface="Calibri"/>
                <a:cs typeface="Calibri"/>
              </a:rPr>
              <a:t> </a:t>
            </a:r>
            <a:r>
              <a:rPr lang="en-HK" b="1" spc="-10" dirty="0">
                <a:latin typeface="Calibri"/>
                <a:cs typeface="Calibri"/>
              </a:rPr>
              <a:t>outweigh</a:t>
            </a:r>
            <a:r>
              <a:rPr lang="en-HK" b="1" spc="5" dirty="0">
                <a:latin typeface="Calibri"/>
                <a:cs typeface="Calibri"/>
              </a:rPr>
              <a:t> </a:t>
            </a:r>
            <a:r>
              <a:rPr lang="en-HK" b="1" dirty="0">
                <a:latin typeface="Calibri"/>
                <a:cs typeface="Calibri"/>
              </a:rPr>
              <a:t>the</a:t>
            </a:r>
            <a:r>
              <a:rPr lang="en-HK" b="1" spc="5" dirty="0">
                <a:latin typeface="Calibri"/>
                <a:cs typeface="Calibri"/>
              </a:rPr>
              <a:t> </a:t>
            </a:r>
            <a:r>
              <a:rPr lang="en-HK" b="1" spc="-10" dirty="0">
                <a:latin typeface="Calibri"/>
                <a:cs typeface="Calibri"/>
              </a:rPr>
              <a:t>potential benefits</a:t>
            </a:r>
            <a:r>
              <a:rPr lang="en-HK" spc="10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–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spc="-30" dirty="0">
                <a:latin typeface="Calibri"/>
                <a:cs typeface="Calibri"/>
              </a:rPr>
              <a:t>who’s</a:t>
            </a:r>
            <a:r>
              <a:rPr lang="en-HK" dirty="0">
                <a:latin typeface="Calibri"/>
                <a:cs typeface="Calibri"/>
              </a:rPr>
              <a:t> </a:t>
            </a:r>
            <a:r>
              <a:rPr lang="en-HK" spc="-5" dirty="0">
                <a:latin typeface="Calibri"/>
                <a:cs typeface="Calibri"/>
              </a:rPr>
              <a:t>responsibility</a:t>
            </a:r>
            <a:r>
              <a:rPr lang="en-HK" spc="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is </a:t>
            </a:r>
            <a:r>
              <a:rPr lang="en-HK" spc="-525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it</a:t>
            </a:r>
            <a:r>
              <a:rPr lang="en-HK" spc="-20" dirty="0">
                <a:latin typeface="Calibri"/>
                <a:cs typeface="Calibri"/>
              </a:rPr>
              <a:t> </a:t>
            </a:r>
            <a:r>
              <a:rPr lang="en-HK" spc="-15" dirty="0">
                <a:latin typeface="Calibri"/>
                <a:cs typeface="Calibri"/>
              </a:rPr>
              <a:t>to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act</a:t>
            </a:r>
            <a:r>
              <a:rPr lang="en-HK" spc="-10" dirty="0">
                <a:latin typeface="Calibri"/>
                <a:cs typeface="Calibri"/>
              </a:rPr>
              <a:t> </a:t>
            </a:r>
            <a:r>
              <a:rPr lang="en-HK" dirty="0">
                <a:latin typeface="Calibri"/>
                <a:cs typeface="Calibri"/>
              </a:rPr>
              <a:t>(e.g.</a:t>
            </a:r>
            <a:r>
              <a:rPr lang="en-HK" spc="-25" dirty="0">
                <a:latin typeface="Calibri"/>
                <a:cs typeface="Calibri"/>
              </a:rPr>
              <a:t> </a:t>
            </a:r>
            <a:r>
              <a:rPr lang="en-HK" spc="-30" dirty="0">
                <a:latin typeface="Calibri"/>
                <a:cs typeface="Calibri"/>
              </a:rPr>
              <a:t>consumer,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35" dirty="0">
                <a:latin typeface="Calibri"/>
                <a:cs typeface="Calibri"/>
              </a:rPr>
              <a:t>company,</a:t>
            </a:r>
            <a:r>
              <a:rPr lang="en-HK" spc="-15" dirty="0">
                <a:latin typeface="Calibri"/>
                <a:cs typeface="Calibri"/>
              </a:rPr>
              <a:t> </a:t>
            </a:r>
            <a:r>
              <a:rPr lang="en-HK" spc="-10" dirty="0">
                <a:latin typeface="Calibri"/>
                <a:cs typeface="Calibri"/>
              </a:rPr>
              <a:t>government)?</a:t>
            </a:r>
            <a:endParaRPr lang="en-HK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922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CityU Ethical Review Board (ERB)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DFF8E-0B13-8031-CC5D-DBDB5BC80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7848975" cy="3416400"/>
          </a:xfrm>
        </p:spPr>
        <p:txBody>
          <a:bodyPr/>
          <a:lstStyle/>
          <a:p>
            <a:r>
              <a:rPr lang="en-US" altLang="zh-CN" sz="2400" dirty="0"/>
              <a:t>Deal with the ethical issues and clearance  related to the research or course-based  activities conducted by staff or students</a:t>
            </a:r>
          </a:p>
          <a:p>
            <a:endParaRPr lang="en-US" altLang="zh-CN" sz="2400" dirty="0"/>
          </a:p>
          <a:p>
            <a:r>
              <a:rPr lang="en-US" altLang="zh-CN" sz="2400" dirty="0"/>
              <a:t>Human Subjects Ethics Sub-Committee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Animal Research Ethics Sub-Committee</a:t>
            </a:r>
          </a:p>
          <a:p>
            <a:endParaRPr lang="zh-CN" altLang="en-US" sz="2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Google Code of Conduct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504E6-E4DF-CEE5-301A-BA3EAB3F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Serve users</a:t>
            </a:r>
          </a:p>
          <a:p>
            <a:r>
              <a:rPr lang="en-US" altLang="zh-CN" dirty="0"/>
              <a:t>Support and respect each other</a:t>
            </a:r>
          </a:p>
          <a:p>
            <a:r>
              <a:rPr lang="en-US" altLang="zh-CN" dirty="0"/>
              <a:t>Avoid conflict of interest</a:t>
            </a:r>
          </a:p>
          <a:p>
            <a:r>
              <a:rPr lang="en-US" altLang="zh-CN" dirty="0"/>
              <a:t>Preserve confidentiality</a:t>
            </a:r>
          </a:p>
          <a:p>
            <a:r>
              <a:rPr lang="en-US" altLang="zh-CN" dirty="0"/>
              <a:t>Protect Google’s assets</a:t>
            </a:r>
          </a:p>
          <a:p>
            <a:r>
              <a:rPr lang="en-US" altLang="zh-CN" dirty="0"/>
              <a:t>Financial integrity and responsibility</a:t>
            </a:r>
          </a:p>
          <a:p>
            <a:r>
              <a:rPr lang="en-US" altLang="zh-CN" dirty="0"/>
              <a:t>Obey the law</a:t>
            </a:r>
          </a:p>
          <a:p>
            <a:pPr marL="114300" indent="0">
              <a:buNone/>
            </a:pPr>
            <a:endParaRPr lang="zh-CN" alt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Google Code of Conduct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75F7D-3480-BC25-0535-6BC022676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52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Serve</a:t>
            </a:r>
            <a:r>
              <a:rPr lang="en-US" altLang="zh-CN" sz="2400" spc="-3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users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Support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respect</a:t>
            </a:r>
            <a:r>
              <a:rPr lang="en-US" altLang="zh-CN" sz="2400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each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other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Avoid</a:t>
            </a:r>
            <a:r>
              <a:rPr lang="en-US" altLang="zh-CN" sz="2400" spc="-19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conflict</a:t>
            </a:r>
            <a:r>
              <a:rPr lang="en-US" altLang="zh-CN" sz="2400" spc="-19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400" spc="-4" dirty="0">
                <a:solidFill>
                  <a:srgbClr val="FF0000"/>
                </a:solidFill>
                <a:latin typeface="Source Sans Pro" panose="020B0503030403020204" pitchFamily="34" charset="0"/>
                <a:cs typeface="Arial MT"/>
              </a:rPr>
              <a:t> interest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Preserve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confidentiality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Protect</a:t>
            </a:r>
            <a:r>
              <a:rPr lang="en-US" altLang="zh-CN" sz="2400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Google’s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assets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74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Financial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integrity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responsibility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Obey</a:t>
            </a:r>
            <a:r>
              <a:rPr lang="en-US" altLang="zh-CN" sz="2400" spc="-3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400" spc="-3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law</a:t>
            </a:r>
          </a:p>
          <a:p>
            <a:endParaRPr lang="zh-CN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Conflicts of Interest (CoI)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97E49-7CCD-7DB0-A381-E286C449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9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situation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in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which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personal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interest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an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individual might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adversely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affect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duty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 owed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make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decisions</a:t>
            </a:r>
            <a:r>
              <a:rPr lang="en-US" altLang="zh-CN" sz="24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for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benefit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of </a:t>
            </a:r>
            <a:r>
              <a:rPr lang="en-US" altLang="zh-CN" sz="24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third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party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>
              <a:spcBef>
                <a:spcPts val="26"/>
              </a:spcBef>
              <a:buFont typeface="Arial MT"/>
              <a:buChar char="•"/>
            </a:pPr>
            <a:endParaRPr lang="en-US" altLang="zh-CN" sz="36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An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objective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fact,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not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state</a:t>
            </a:r>
            <a:r>
              <a:rPr lang="en-US" altLang="zh-CN" sz="24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mind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endParaRPr lang="zh-CN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Conflicts of Interest (CoI)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390027-56E1-F0BE-DC17-9636ACD3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52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Financial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Commercial</a:t>
            </a: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Legal</a:t>
            </a:r>
            <a:endParaRPr lang="en-US" altLang="zh-CN" sz="18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Source Sans Pro" panose="020B0503030403020204" pitchFamily="34" charset="0"/>
                <a:cs typeface="Arial MT"/>
              </a:rPr>
              <a:t>Other</a:t>
            </a:r>
            <a:r>
              <a:rPr lang="en-US" altLang="zh-CN" sz="18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opposing</a:t>
            </a:r>
            <a:r>
              <a:rPr lang="en-US" altLang="zh-CN" sz="18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Arial MT"/>
              </a:rPr>
              <a:t>interests</a:t>
            </a:r>
            <a:endParaRPr lang="en-US" altLang="zh-CN" sz="1800" dirty="0">
              <a:latin typeface="Source Sans Pro" panose="020B0503030403020204" pitchFamily="34" charset="0"/>
              <a:cs typeface="Arial MT"/>
            </a:endParaRP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CoI Examples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E2001-A9E2-9B23-EB92-AD49DB13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Hiring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an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unqualified</a:t>
            </a:r>
            <a:r>
              <a:rPr lang="en-US" altLang="zh-CN" sz="20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relative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0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provide services </a:t>
            </a:r>
            <a:r>
              <a:rPr lang="en-US" altLang="zh-CN" sz="20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for</a:t>
            </a:r>
            <a:r>
              <a:rPr lang="en-US" altLang="zh-CN" sz="20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your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company</a:t>
            </a:r>
            <a:r>
              <a:rPr lang="en-US" altLang="zh-CN" sz="20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needs</a:t>
            </a:r>
          </a:p>
          <a:p>
            <a:pPr marL="266700" marR="719614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Starting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company that provides services </a:t>
            </a:r>
            <a:r>
              <a:rPr lang="en-US" altLang="zh-CN" sz="2000" spc="-57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similar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0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your full-time employer</a:t>
            </a:r>
          </a:p>
          <a:p>
            <a:pPr marL="266700" marR="229553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Failing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disclose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that you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are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related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to a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job </a:t>
            </a:r>
            <a:r>
              <a:rPr lang="en-US" altLang="zh-CN" sz="2000" spc="-57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candidate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the company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is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considering hiring</a:t>
            </a:r>
          </a:p>
          <a:p>
            <a:pPr marL="266700" marR="320040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Accepting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favor or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gift from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client above </a:t>
            </a:r>
            <a:r>
              <a:rPr lang="en-US" altLang="zh-CN" sz="20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amount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specified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as</a:t>
            </a:r>
            <a:r>
              <a:rPr lang="en-US" altLang="zh-CN" sz="20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acceptable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by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the 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company</a:t>
            </a:r>
          </a:p>
          <a:p>
            <a:endParaRPr lang="zh-CN" altLang="en-US" sz="20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Handling CoI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8C441-8C4C-2D4D-5D92-AE1BD838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Disclosure</a:t>
            </a:r>
          </a:p>
          <a:p>
            <a:pPr marL="114300" indent="0">
              <a:buNone/>
            </a:pPr>
            <a:endParaRPr lang="en-CA" altLang="zh-CN" dirty="0"/>
          </a:p>
          <a:p>
            <a:r>
              <a:rPr lang="en-CA" altLang="zh-CN" dirty="0"/>
              <a:t>Recusal</a:t>
            </a:r>
          </a:p>
          <a:p>
            <a:endParaRPr lang="zh-CN" alt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Engineering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BDD29-1046-0945-C2AB-1D095582E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75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About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modifying</a:t>
            </a:r>
            <a:r>
              <a:rPr lang="en-US" altLang="zh-CN" sz="2400" spc="-2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nature</a:t>
            </a:r>
          </a:p>
          <a:p>
            <a:pPr marL="567214" marR="3810" lvl="1" indent="-215265">
              <a:spcBef>
                <a:spcPts val="518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Finding</a:t>
            </a:r>
            <a:r>
              <a:rPr lang="en-US" altLang="zh-CN" sz="21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ways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modify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that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universe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and that 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life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in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order</a:t>
            </a:r>
            <a:r>
              <a:rPr lang="en-US" altLang="zh-CN" sz="21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extend our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biological</a:t>
            </a:r>
            <a:r>
              <a:rPr lang="en-US" altLang="zh-CN" sz="21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reach,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the 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quality</a:t>
            </a:r>
            <a:r>
              <a:rPr lang="en-US" altLang="zh-CN" sz="2100" spc="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100" spc="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our</a:t>
            </a:r>
            <a:r>
              <a:rPr lang="en-US" altLang="zh-CN" sz="2100" spc="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lives,</a:t>
            </a:r>
            <a:r>
              <a:rPr lang="en-US" altLang="zh-CN" sz="2100" spc="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100" spc="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100" spc="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niches</a:t>
            </a:r>
            <a:r>
              <a:rPr lang="en-US" altLang="zh-CN" sz="2100" spc="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in</a:t>
            </a:r>
            <a:r>
              <a:rPr lang="en-US" altLang="zh-CN" sz="2100" spc="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which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we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can survive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266700" indent="-257175">
              <a:spcBef>
                <a:spcPts val="56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About</a:t>
            </a:r>
            <a:r>
              <a:rPr lang="en-US" altLang="zh-CN" sz="2400" spc="-3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how</a:t>
            </a:r>
          </a:p>
          <a:p>
            <a:pPr marL="567214" marR="226695" lvl="1" indent="-215265">
              <a:spcBef>
                <a:spcPts val="518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How to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go faster?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How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to defend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our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selves 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from</a:t>
            </a:r>
            <a:r>
              <a:rPr lang="en-US" altLang="zh-CN" sz="21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aggression?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How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build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better 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software?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How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build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smart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city?</a:t>
            </a: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Role of Engineers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33D25-23A9-B1C5-3978-4B67B430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407194" indent="-257175" algn="just">
              <a:spcBef>
                <a:spcPts val="79"/>
              </a:spcBef>
              <a:buChar char="•"/>
              <a:tabLst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To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integrate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Science, Technology and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Business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World,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hence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to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make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things </a:t>
            </a:r>
            <a:r>
              <a:rPr lang="en-US" altLang="zh-CN" sz="2400" spc="-66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happens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266700" marR="3810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put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technology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into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use,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but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this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ability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also</a:t>
            </a:r>
            <a:r>
              <a:rPr lang="en-US" altLang="zh-CN" sz="24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comes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with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its</a:t>
            </a:r>
            <a:r>
              <a:rPr lang="en-US" altLang="zh-CN" sz="24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responsibility</a:t>
            </a:r>
          </a:p>
          <a:p>
            <a:pPr marL="266700" marR="678656" indent="-257175">
              <a:spcBef>
                <a:spcPts val="578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build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4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foundation</a:t>
            </a:r>
            <a:r>
              <a:rPr lang="en-US" altLang="zh-CN" sz="24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for</a:t>
            </a:r>
            <a:r>
              <a:rPr lang="en-US" altLang="zh-CN" sz="24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sustainable </a:t>
            </a:r>
            <a:r>
              <a:rPr lang="en-US" altLang="zh-CN" sz="2400" spc="-656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cs typeface="Arial MT"/>
              </a:rPr>
              <a:t>growth</a:t>
            </a:r>
          </a:p>
          <a:p>
            <a:endParaRPr lang="zh-CN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Engineering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17C9C1-C7A9-8F41-2F0E-B175C2356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75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Responsibility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public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567214" lvl="1" indent="-215265">
              <a:spcBef>
                <a:spcPts val="518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safety,</a:t>
            </a:r>
            <a:r>
              <a:rPr lang="en-US" altLang="zh-CN" sz="2100" spc="-11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health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welfare</a:t>
            </a:r>
            <a:r>
              <a:rPr lang="en-US" altLang="zh-CN" sz="2100" spc="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public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lvl="1" indent="-215265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sustainable</a:t>
            </a:r>
            <a:r>
              <a:rPr lang="en-US" altLang="zh-CN" sz="2100" spc="-3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development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lvl="1" indent="-215265">
              <a:spcBef>
                <a:spcPts val="503"/>
              </a:spcBef>
              <a:buChar char="–"/>
              <a:tabLst>
                <a:tab pos="567690" algn="l"/>
              </a:tabLst>
            </a:pP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objective</a:t>
            </a:r>
            <a:r>
              <a:rPr lang="en-US" altLang="zh-CN" sz="21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truthful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8D04-D742-3D41-94BD-C0514B3F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FB2D-3312-B149-AB82-49501558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Why are you interested in taking this course?</a:t>
            </a:r>
          </a:p>
          <a:p>
            <a:pPr>
              <a:buFont typeface="+mj-lt"/>
              <a:buAutoNum type="arabicPeriod"/>
            </a:pPr>
            <a:r>
              <a:rPr lang="en-HK" b="1" dirty="0"/>
              <a:t>Three Dimensions of Ethics</a:t>
            </a:r>
          </a:p>
          <a:p>
            <a:pPr>
              <a:buFont typeface="+mj-lt"/>
              <a:buAutoNum type="arabicPeriod"/>
            </a:pPr>
            <a:r>
              <a:rPr lang="en-HK" dirty="0"/>
              <a:t>Professional codes of ethics</a:t>
            </a:r>
          </a:p>
          <a:p>
            <a:pPr>
              <a:buFont typeface="+mj-lt"/>
              <a:buAutoNum type="arabicPeriod"/>
            </a:pPr>
            <a:r>
              <a:rPr lang="en-HK" dirty="0"/>
              <a:t>Disciplinary perspectives</a:t>
            </a:r>
          </a:p>
          <a:p>
            <a:pPr>
              <a:buFont typeface="+mj-lt"/>
              <a:buAutoNum type="arabicPeriod"/>
            </a:pP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Discussion of</a:t>
            </a:r>
            <a:r>
              <a:rPr lang="en-US" altLang="zh-CN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Cases</a:t>
            </a: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>
              <a:buFont typeface="+mj-lt"/>
              <a:buAutoNum type="arabicPeriod"/>
            </a:pPr>
            <a:endParaRPr lang="en-HK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42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Engineering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61EB3-D723-BD51-01DB-5B3263DD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75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Responsibility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profession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567214" marR="985361" lvl="1" indent="-215265">
              <a:spcBef>
                <a:spcPts val="518"/>
              </a:spcBef>
              <a:buChar char="–"/>
              <a:tabLst>
                <a:tab pos="567690" algn="l"/>
              </a:tabLst>
            </a:pP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perform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services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only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in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areas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their </a:t>
            </a:r>
            <a:r>
              <a:rPr lang="en-US" altLang="zh-CN" sz="2100" spc="-57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compete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marR="3810" lvl="1" indent="-215265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uphold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enhance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honor,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integrity,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dignity of the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engineering profession and shall </a:t>
            </a:r>
            <a:r>
              <a:rPr lang="en-US" altLang="zh-CN" sz="2100" spc="-57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act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with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zero-tolerance</a:t>
            </a:r>
            <a:r>
              <a:rPr lang="en-US" altLang="zh-CN" sz="2100" spc="11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for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bribery,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fraud,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corruption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Engineering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37D4B-564A-021B-8F4F-EE8C28D50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675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Responsibility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to</a:t>
            </a:r>
            <a:r>
              <a:rPr lang="en-US" altLang="zh-CN" sz="2400" spc="-19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4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people</a:t>
            </a:r>
            <a:endParaRPr lang="en-US" altLang="zh-CN" sz="2400" dirty="0">
              <a:latin typeface="Source Sans Pro" panose="020B0503030403020204" pitchFamily="34" charset="0"/>
              <a:cs typeface="Arial MT"/>
            </a:endParaRPr>
          </a:p>
          <a:p>
            <a:pPr marL="567214" marR="3810" lvl="1" indent="-215265">
              <a:spcBef>
                <a:spcPts val="518"/>
              </a:spcBef>
              <a:buClr>
                <a:srgbClr val="1F2021"/>
              </a:buClr>
              <a:buFont typeface="Arial MT"/>
              <a:buChar char="–"/>
              <a:tabLst>
                <a:tab pos="641508" algn="l"/>
                <a:tab pos="641985" algn="l"/>
              </a:tabLst>
            </a:pPr>
            <a:r>
              <a:rPr lang="en-US" altLang="zh-CN" sz="1050" dirty="0">
                <a:latin typeface="Source Sans Pro" panose="020B0503030403020204" pitchFamily="34" charset="0"/>
              </a:rPr>
              <a:t>	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act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in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professional</a:t>
            </a:r>
            <a:r>
              <a:rPr lang="en-US" altLang="zh-CN" sz="2100" spc="11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matters for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each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employer </a:t>
            </a:r>
            <a:r>
              <a:rPr lang="en-US" altLang="zh-CN" sz="2100" spc="-57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or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client as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faithful agents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or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trustees,</a:t>
            </a:r>
            <a:r>
              <a:rPr lang="en-US" altLang="zh-CN" sz="2100" spc="-15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shall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avoid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conflicts</a:t>
            </a:r>
            <a:r>
              <a:rPr lang="en-US" altLang="zh-CN" sz="2100" spc="-15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of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interest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lvl="1" indent="-215265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compete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fairly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with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others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marR="578168" lvl="1" indent="-215265">
              <a:spcBef>
                <a:spcPts val="503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provide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opportunities for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the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professional </a:t>
            </a:r>
            <a:r>
              <a:rPr lang="en-US" altLang="zh-CN" sz="2100" spc="-57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development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of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those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engineers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under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supervision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567214" marR="1009650" lvl="1" indent="-215265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treat</a:t>
            </a:r>
            <a:r>
              <a:rPr lang="en-US" altLang="zh-CN" sz="2100" spc="-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all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persons</a:t>
            </a:r>
            <a:r>
              <a:rPr lang="en-US" altLang="zh-CN" sz="2100" spc="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fairly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100" spc="11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encourage </a:t>
            </a:r>
            <a:r>
              <a:rPr lang="en-US" altLang="zh-CN" sz="2100" spc="-574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equitable</a:t>
            </a:r>
            <a:r>
              <a:rPr lang="en-US" altLang="zh-CN" sz="2100" spc="8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solidFill>
                  <a:srgbClr val="1F2021"/>
                </a:solidFill>
                <a:latin typeface="Source Sans Pro" panose="020B0503030403020204" pitchFamily="34" charset="0"/>
                <a:cs typeface="Arial MT"/>
              </a:rPr>
              <a:t>participation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114300" indent="0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2E211-6396-9F0D-7886-5628495A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 study and experimentation of algorithmic processes and development  of both hardware and software</a:t>
            </a:r>
          </a:p>
          <a:p>
            <a:endParaRPr lang="en-US" altLang="zh-CN" sz="2400" dirty="0"/>
          </a:p>
          <a:p>
            <a:r>
              <a:rPr lang="en-US" altLang="zh-CN" sz="2400" dirty="0"/>
              <a:t>ACM definition: any goal-oriented activity  requiring, benefiting from, or creating  computers.</a:t>
            </a:r>
          </a:p>
          <a:p>
            <a:endParaRPr lang="zh-CN" altLang="en-US" sz="24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B7C33-5ABC-03B8-9FC6-06F70DB26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Access computing and communication  resources only when authorized or when  compelled by the public good</a:t>
            </a:r>
          </a:p>
          <a:p>
            <a:r>
              <a:rPr lang="en-US" altLang="zh-CN" sz="2000" dirty="0"/>
              <a:t>Design and implement computing systems  that are robustly and usably secure</a:t>
            </a:r>
          </a:p>
          <a:p>
            <a:r>
              <a:rPr lang="en-US" altLang="zh-CN" sz="2000" dirty="0"/>
              <a:t>Comprehensive evaluation of computing  systems and their impacts</a:t>
            </a:r>
          </a:p>
          <a:p>
            <a:r>
              <a:rPr lang="en-US" altLang="zh-CN" sz="2000" dirty="0"/>
              <a:t>Respect privacy</a:t>
            </a:r>
          </a:p>
          <a:p>
            <a:endParaRPr lang="zh-CN" altLang="en-US" sz="2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ACM Code of Ethics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567C5-477A-3D6A-72F6-DC4442C8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394491"/>
            <a:ext cx="8520600" cy="3416400"/>
          </a:xfrm>
        </p:spPr>
        <p:txBody>
          <a:bodyPr/>
          <a:lstStyle/>
          <a:p>
            <a:pPr marL="352425" indent="-342900">
              <a:spcBef>
                <a:spcPts val="75"/>
              </a:spcBef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spc="-11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First created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in the early </a:t>
            </a:r>
            <a:r>
              <a:rPr lang="en-US" altLang="zh-CN" sz="2000" spc="-23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1990’s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adopted by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ACM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in</a:t>
            </a:r>
            <a:r>
              <a:rPr lang="en-US" altLang="zh-CN" sz="2000" spc="-19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1992</a:t>
            </a:r>
            <a:endParaRPr lang="en-US" altLang="zh-CN" sz="20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lang="en-US" altLang="zh-CN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Updated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in</a:t>
            </a:r>
            <a:r>
              <a:rPr lang="en-US" altLang="zh-CN" sz="2000" spc="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2018</a:t>
            </a:r>
            <a:endParaRPr lang="en-US" altLang="zh-CN" sz="20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695325" lvl="1" indent="-343376">
              <a:spcBef>
                <a:spcPts val="23"/>
              </a:spcBef>
              <a:buFont typeface="Arial"/>
              <a:buChar char="•"/>
              <a:tabLst>
                <a:tab pos="694849" algn="l"/>
                <a:tab pos="695801" algn="l"/>
              </a:tabLst>
            </a:pPr>
            <a:r>
              <a:rPr lang="en-US" altLang="zh-CN" sz="1600" spc="-11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Catalyst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was recent </a:t>
            </a:r>
            <a:r>
              <a:rPr lang="en-US" altLang="zh-CN" sz="1600" spc="-11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negative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spotlight shined on </a:t>
            </a:r>
            <a:r>
              <a:rPr lang="en-US" altLang="zh-CN" sz="16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tech</a:t>
            </a:r>
            <a:r>
              <a:rPr lang="en-US" altLang="zh-CN" sz="1600" spc="6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sector</a:t>
            </a:r>
            <a:endParaRPr lang="en-US" altLang="zh-CN" sz="16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lvl="1">
              <a:spcBef>
                <a:spcPts val="34"/>
              </a:spcBef>
              <a:buFont typeface="Arial"/>
              <a:buChar char="•"/>
            </a:pPr>
            <a:endParaRPr lang="en-US" altLang="zh-CN" sz="18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352425" marR="324326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Breaking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the guidelines </a:t>
            </a:r>
            <a:r>
              <a:rPr lang="en-US" altLang="zh-CN" sz="20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Code of Ethics </a:t>
            </a:r>
            <a:r>
              <a:rPr lang="en-US" altLang="zh-CN" sz="20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can result </a:t>
            </a:r>
            <a:r>
              <a:rPr lang="en-US" altLang="zh-CN" sz="20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in  </a:t>
            </a:r>
            <a:r>
              <a:rPr lang="en-US" altLang="zh-CN" sz="20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immediate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ACM membership</a:t>
            </a:r>
            <a:r>
              <a:rPr lang="en-US" altLang="zh-CN" sz="2000" spc="-49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termination</a:t>
            </a:r>
            <a:endParaRPr lang="en-US" altLang="zh-CN" sz="20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695325" lvl="1" indent="-343376">
              <a:spcBef>
                <a:spcPts val="23"/>
              </a:spcBef>
              <a:buFont typeface="Arial"/>
              <a:buChar char="•"/>
              <a:tabLst>
                <a:tab pos="694849" algn="l"/>
                <a:tab pos="695801" algn="l"/>
              </a:tabLst>
            </a:pPr>
            <a:r>
              <a:rPr lang="en-US" altLang="zh-CN" sz="16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Who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here are members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z="16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ACM?</a:t>
            </a:r>
            <a:endParaRPr lang="en-US" altLang="zh-CN" sz="16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695325" lvl="1" indent="-343376">
              <a:buFont typeface="Arial"/>
              <a:buChar char="•"/>
              <a:tabLst>
                <a:tab pos="694849" algn="l"/>
                <a:tab pos="695801" algn="l"/>
              </a:tabLst>
            </a:pPr>
            <a:r>
              <a:rPr lang="en-US" altLang="zh-CN" sz="1600" spc="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Who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here even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knew what ACM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was </a:t>
            </a:r>
            <a:r>
              <a:rPr lang="en-US" altLang="zh-CN" sz="1600" spc="-11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before </a:t>
            </a:r>
            <a:r>
              <a:rPr lang="en-US" altLang="zh-CN" sz="1600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this</a:t>
            </a:r>
            <a:r>
              <a:rPr lang="en-US" altLang="zh-CN" sz="1600" spc="-19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class?</a:t>
            </a:r>
            <a:endParaRPr lang="en-US" altLang="zh-CN" sz="16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695325" lvl="1" indent="-343376">
              <a:buFont typeface="Arial"/>
              <a:buChar char="•"/>
              <a:tabLst>
                <a:tab pos="694849" algn="l"/>
                <a:tab pos="695801" algn="l"/>
              </a:tabLst>
            </a:pP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Does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membership </a:t>
            </a:r>
            <a:r>
              <a:rPr lang="en-US" altLang="zh-CN" sz="1600" spc="-4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termination carry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any threat </a:t>
            </a:r>
            <a:r>
              <a:rPr lang="en-US" altLang="zh-CN" sz="1600" spc="-11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to</a:t>
            </a:r>
            <a:r>
              <a:rPr lang="en-US" altLang="zh-CN" sz="1600" spc="3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600" spc="-8" dirty="0">
                <a:solidFill>
                  <a:schemeClr val="bg2"/>
                </a:solidFill>
                <a:latin typeface="Source Sans Pro" panose="020B0503030403020204" pitchFamily="34" charset="0"/>
                <a:cs typeface="Carlito"/>
              </a:rPr>
              <a:t>you?</a:t>
            </a:r>
            <a:endParaRPr lang="en-US" altLang="zh-CN" sz="1600" dirty="0">
              <a:solidFill>
                <a:schemeClr val="bg2"/>
              </a:solidFill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sz="2000" dirty="0">
              <a:solidFill>
                <a:schemeClr val="bg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3317" y="445025"/>
            <a:ext cx="3988766" cy="1057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Code of Ethics – Preamble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A50B2E-9CB0-CEEC-7EF5-699EBC97A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marR="3810">
              <a:spcBef>
                <a:spcPts val="75"/>
              </a:spcBef>
            </a:pP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Computing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professionals'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actions change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the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world. </a:t>
            </a:r>
            <a:r>
              <a:rPr lang="en-US" altLang="zh-CN" sz="1800" b="1" spc="-79" dirty="0">
                <a:solidFill>
                  <a:schemeClr val="bg2"/>
                </a:solidFill>
                <a:latin typeface="Carlito"/>
                <a:cs typeface="Carlito"/>
              </a:rPr>
              <a:t>To </a:t>
            </a:r>
            <a:r>
              <a:rPr lang="en-US" altLang="zh-CN" sz="1800" b="1" dirty="0">
                <a:solidFill>
                  <a:schemeClr val="bg2"/>
                </a:solidFill>
                <a:latin typeface="Carlito"/>
                <a:cs typeface="Carlito"/>
              </a:rPr>
              <a:t>act  </a:t>
            </a:r>
            <a:r>
              <a:rPr lang="en-US" altLang="zh-CN" sz="1800" b="1" spc="-15" dirty="0">
                <a:solidFill>
                  <a:schemeClr val="bg2"/>
                </a:solidFill>
                <a:latin typeface="Carlito"/>
                <a:cs typeface="Carlito"/>
              </a:rPr>
              <a:t>responsibly, </a:t>
            </a: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they </a:t>
            </a:r>
            <a:r>
              <a:rPr lang="en-US" altLang="zh-CN" sz="1800" b="1" dirty="0">
                <a:solidFill>
                  <a:schemeClr val="bg2"/>
                </a:solidFill>
                <a:latin typeface="Carlito"/>
                <a:cs typeface="Carlito"/>
              </a:rPr>
              <a:t>should </a:t>
            </a: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reflect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upon the wider impacts </a:t>
            </a:r>
            <a:r>
              <a:rPr lang="en-US" altLang="zh-CN" sz="1800" b="1" dirty="0">
                <a:solidFill>
                  <a:schemeClr val="bg2"/>
                </a:solidFill>
                <a:latin typeface="Carlito"/>
                <a:cs typeface="Carlito"/>
              </a:rPr>
              <a:t>of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their  work, </a:t>
            </a: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consistently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supporting the public good.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The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ACM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Code of  Ethics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and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Professional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Conduct ("the Code")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expresses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the 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conscience </a:t>
            </a:r>
            <a:r>
              <a:rPr lang="en-US" altLang="zh-CN" sz="1800" b="1" dirty="0">
                <a:solidFill>
                  <a:schemeClr val="bg2"/>
                </a:solidFill>
                <a:latin typeface="Carlito"/>
                <a:cs typeface="Carlito"/>
              </a:rPr>
              <a:t>of </a:t>
            </a:r>
            <a:r>
              <a:rPr lang="en-US" altLang="zh-CN" sz="1800" b="1" spc="-4" dirty="0">
                <a:solidFill>
                  <a:schemeClr val="bg2"/>
                </a:solidFill>
                <a:latin typeface="Carlito"/>
                <a:cs typeface="Carlito"/>
              </a:rPr>
              <a:t>the</a:t>
            </a:r>
            <a:r>
              <a:rPr lang="en-US" altLang="zh-CN" sz="1800" b="1" spc="-15" dirty="0">
                <a:solidFill>
                  <a:schemeClr val="bg2"/>
                </a:solidFill>
                <a:latin typeface="Carlito"/>
                <a:cs typeface="Carlito"/>
              </a:rPr>
              <a:t> </a:t>
            </a: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profession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.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>
              <a:spcBef>
                <a:spcPts val="11"/>
              </a:spcBef>
            </a:pPr>
            <a:endParaRPr lang="en-US" altLang="zh-CN" sz="1763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9525" marR="69056"/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The Code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is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designed </a:t>
            </a:r>
            <a:r>
              <a:rPr lang="en-US" altLang="zh-CN" sz="1800" spc="-11" dirty="0">
                <a:solidFill>
                  <a:schemeClr val="bg2"/>
                </a:solidFill>
                <a:latin typeface="Carlito"/>
                <a:cs typeface="Carlito"/>
              </a:rPr>
              <a:t>to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inspire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and guide the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ethical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conduct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of 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all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computing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professionals,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including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current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and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aspiring 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practitioners, instructors, </a:t>
            </a:r>
            <a:r>
              <a:rPr lang="en-US" altLang="zh-CN" sz="1800" b="1" spc="-8" dirty="0">
                <a:solidFill>
                  <a:schemeClr val="bg2"/>
                </a:solidFill>
                <a:latin typeface="Carlito"/>
                <a:cs typeface="Carlito"/>
              </a:rPr>
              <a:t>students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, influencers,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and </a:t>
            </a:r>
            <a:r>
              <a:rPr lang="en-US" altLang="zh-CN" sz="1800" spc="-11" dirty="0">
                <a:solidFill>
                  <a:schemeClr val="bg2"/>
                </a:solidFill>
                <a:latin typeface="Carlito"/>
                <a:cs typeface="Carlito"/>
              </a:rPr>
              <a:t>anyone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who  </a:t>
            </a:r>
            <a:r>
              <a:rPr lang="en-US" altLang="zh-CN" sz="1800" spc="-4" dirty="0">
                <a:solidFill>
                  <a:schemeClr val="bg2"/>
                </a:solidFill>
                <a:latin typeface="Carlito"/>
                <a:cs typeface="Carlito"/>
              </a:rPr>
              <a:t>uses </a:t>
            </a:r>
            <a:r>
              <a:rPr lang="en-US" altLang="zh-CN" sz="1800" spc="-8" dirty="0">
                <a:solidFill>
                  <a:schemeClr val="bg2"/>
                </a:solidFill>
                <a:latin typeface="Carlito"/>
                <a:cs typeface="Carlito"/>
              </a:rPr>
              <a:t>computing technology </a:t>
            </a:r>
            <a:r>
              <a:rPr lang="en-US" altLang="zh-CN" sz="1800" dirty="0">
                <a:solidFill>
                  <a:schemeClr val="bg2"/>
                </a:solidFill>
                <a:latin typeface="Carlito"/>
                <a:cs typeface="Carlito"/>
              </a:rPr>
              <a:t>in an impactful</a:t>
            </a:r>
            <a:r>
              <a:rPr lang="en-US" altLang="zh-CN" sz="1800" spc="-45" dirty="0">
                <a:solidFill>
                  <a:schemeClr val="bg2"/>
                </a:solidFill>
                <a:latin typeface="Carlito"/>
                <a:cs typeface="Carlito"/>
              </a:rPr>
              <a:t> way.</a:t>
            </a:r>
            <a:endParaRPr lang="en-US" altLang="zh-CN" sz="1800" dirty="0">
              <a:solidFill>
                <a:schemeClr val="bg2"/>
              </a:solidFill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Principles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CD0A23-F533-324F-E99C-C7C9BF29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42900">
              <a:spcBef>
                <a:spcPts val="75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latin typeface="Carlito"/>
                <a:cs typeface="Carlito"/>
              </a:rPr>
              <a:t>Contribute </a:t>
            </a:r>
            <a:r>
              <a:rPr lang="en-US" altLang="zh-CN" sz="1800" spc="-11" dirty="0">
                <a:latin typeface="Carlito"/>
                <a:cs typeface="Carlito"/>
              </a:rPr>
              <a:t>to </a:t>
            </a:r>
            <a:r>
              <a:rPr lang="en-US" altLang="zh-CN" sz="1800" spc="-4" dirty="0">
                <a:latin typeface="Carlito"/>
                <a:cs typeface="Carlito"/>
              </a:rPr>
              <a:t>society </a:t>
            </a:r>
            <a:r>
              <a:rPr lang="en-US" altLang="zh-CN" sz="1800" dirty="0">
                <a:latin typeface="Carlito"/>
                <a:cs typeface="Carlito"/>
              </a:rPr>
              <a:t>and </a:t>
            </a:r>
            <a:r>
              <a:rPr lang="en-US" altLang="zh-CN" sz="1800" spc="-11" dirty="0">
                <a:latin typeface="Carlito"/>
                <a:cs typeface="Carlito"/>
              </a:rPr>
              <a:t>to </a:t>
            </a:r>
            <a:r>
              <a:rPr lang="en-US" altLang="zh-CN" sz="1800" spc="-4" dirty="0">
                <a:latin typeface="Carlito"/>
                <a:cs typeface="Carlito"/>
              </a:rPr>
              <a:t>human</a:t>
            </a:r>
            <a:r>
              <a:rPr lang="en-US" altLang="zh-CN" sz="1800" spc="-30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well-being,</a:t>
            </a:r>
            <a:r>
              <a:rPr lang="en-US" altLang="zh-CN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acknowledging </a:t>
            </a:r>
            <a:r>
              <a:rPr lang="en-US" altLang="zh-CN" sz="1800" spc="-8" dirty="0">
                <a:latin typeface="Carlito"/>
                <a:cs typeface="Carlito"/>
              </a:rPr>
              <a:t>that </a:t>
            </a:r>
            <a:r>
              <a:rPr lang="en-US" altLang="zh-CN" sz="1800" dirty="0">
                <a:latin typeface="Carlito"/>
                <a:cs typeface="Carlito"/>
              </a:rPr>
              <a:t>all </a:t>
            </a:r>
            <a:r>
              <a:rPr lang="en-US" altLang="zh-CN" sz="1800" spc="-4" dirty="0">
                <a:latin typeface="Carlito"/>
                <a:cs typeface="Carlito"/>
              </a:rPr>
              <a:t>people </a:t>
            </a:r>
            <a:r>
              <a:rPr lang="en-US" altLang="zh-CN" sz="1800" spc="-8" dirty="0">
                <a:latin typeface="Carlito"/>
                <a:cs typeface="Carlito"/>
              </a:rPr>
              <a:t>are </a:t>
            </a:r>
            <a:r>
              <a:rPr lang="en-US" altLang="zh-CN" sz="1800" b="1" u="sng" spc="-11" dirty="0">
                <a:latin typeface="Carlito"/>
                <a:cs typeface="Carlito"/>
              </a:rPr>
              <a:t>stakeholders</a:t>
            </a:r>
            <a:r>
              <a:rPr lang="en-US" altLang="zh-CN" sz="1800" spc="-11" dirty="0">
                <a:latin typeface="Carlito"/>
                <a:cs typeface="Carlito"/>
              </a:rPr>
              <a:t> </a:t>
            </a:r>
            <a:r>
              <a:rPr lang="en-US" altLang="zh-CN" sz="1800" dirty="0">
                <a:latin typeface="Carlito"/>
                <a:cs typeface="Carlito"/>
              </a:rPr>
              <a:t>in</a:t>
            </a:r>
            <a:r>
              <a:rPr lang="en-US" altLang="zh-CN" sz="1800" spc="-19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computing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spc="-15" dirty="0">
                <a:latin typeface="Carlito"/>
                <a:cs typeface="Carlito"/>
              </a:rPr>
              <a:t>Avoid </a:t>
            </a:r>
            <a:r>
              <a:rPr lang="en-US" altLang="zh-CN" sz="1800" spc="-4" dirty="0">
                <a:latin typeface="Carlito"/>
                <a:cs typeface="Carlito"/>
              </a:rPr>
              <a:t>harm ("harm" </a:t>
            </a:r>
            <a:r>
              <a:rPr lang="en-US" altLang="zh-CN" sz="1800" dirty="0">
                <a:latin typeface="Carlito"/>
                <a:cs typeface="Carlito"/>
              </a:rPr>
              <a:t>means </a:t>
            </a:r>
            <a:r>
              <a:rPr lang="en-US" altLang="zh-CN" sz="1800" spc="-11" dirty="0">
                <a:latin typeface="Carlito"/>
                <a:cs typeface="Carlito"/>
              </a:rPr>
              <a:t>negative</a:t>
            </a:r>
            <a:r>
              <a:rPr lang="en-US" altLang="zh-CN" sz="1800" spc="-26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consequences)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Be </a:t>
            </a:r>
            <a:r>
              <a:rPr lang="en-US" altLang="zh-CN" sz="1800" spc="-8" dirty="0">
                <a:latin typeface="Carlito"/>
                <a:cs typeface="Carlito"/>
              </a:rPr>
              <a:t>honest </a:t>
            </a:r>
            <a:r>
              <a:rPr lang="en-US" altLang="zh-CN" sz="1800" dirty="0">
                <a:latin typeface="Carlito"/>
                <a:cs typeface="Carlito"/>
              </a:rPr>
              <a:t>and</a:t>
            </a:r>
            <a:r>
              <a:rPr lang="en-US" altLang="zh-CN" sz="1800" spc="-8" dirty="0">
                <a:latin typeface="Carlito"/>
                <a:cs typeface="Carlito"/>
              </a:rPr>
              <a:t> </a:t>
            </a:r>
            <a:r>
              <a:rPr lang="en-US" altLang="zh-CN" sz="1800" spc="-11" dirty="0">
                <a:latin typeface="Carlito"/>
                <a:cs typeface="Carlito"/>
              </a:rPr>
              <a:t>trustworthy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Be </a:t>
            </a:r>
            <a:r>
              <a:rPr lang="en-US" altLang="zh-CN" sz="1800" spc="-11" dirty="0">
                <a:latin typeface="Carlito"/>
                <a:cs typeface="Carlito"/>
              </a:rPr>
              <a:t>fair </a:t>
            </a:r>
            <a:r>
              <a:rPr lang="en-US" altLang="zh-CN" sz="1800" dirty="0">
                <a:latin typeface="Carlito"/>
                <a:cs typeface="Carlito"/>
              </a:rPr>
              <a:t>and </a:t>
            </a:r>
            <a:r>
              <a:rPr lang="en-US" altLang="zh-CN" sz="1800" spc="-19" dirty="0">
                <a:latin typeface="Carlito"/>
                <a:cs typeface="Carlito"/>
              </a:rPr>
              <a:t>take </a:t>
            </a:r>
            <a:r>
              <a:rPr lang="en-US" altLang="zh-CN" sz="1800" dirty="0">
                <a:latin typeface="Carlito"/>
                <a:cs typeface="Carlito"/>
              </a:rPr>
              <a:t>action </a:t>
            </a:r>
            <a:r>
              <a:rPr lang="en-US" altLang="zh-CN" sz="1800" spc="-4" dirty="0">
                <a:latin typeface="Carlito"/>
                <a:cs typeface="Carlito"/>
              </a:rPr>
              <a:t>not </a:t>
            </a:r>
            <a:r>
              <a:rPr lang="en-US" altLang="zh-CN" sz="1800" spc="-11" dirty="0">
                <a:latin typeface="Carlito"/>
                <a:cs typeface="Carlito"/>
              </a:rPr>
              <a:t>to</a:t>
            </a:r>
            <a:r>
              <a:rPr lang="en-US" altLang="zh-CN" sz="1800" spc="-45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discriminate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marR="3810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latin typeface="Carlito"/>
                <a:cs typeface="Carlito"/>
              </a:rPr>
              <a:t>Respect </a:t>
            </a:r>
            <a:r>
              <a:rPr lang="en-US" altLang="zh-CN" sz="1800" dirty="0">
                <a:latin typeface="Carlito"/>
                <a:cs typeface="Carlito"/>
              </a:rPr>
              <a:t>the </a:t>
            </a:r>
            <a:r>
              <a:rPr lang="en-US" altLang="zh-CN" sz="1800" spc="-8" dirty="0">
                <a:latin typeface="Carlito"/>
                <a:cs typeface="Carlito"/>
              </a:rPr>
              <a:t>work required </a:t>
            </a:r>
            <a:r>
              <a:rPr lang="en-US" altLang="zh-CN" sz="1800" spc="-11" dirty="0">
                <a:latin typeface="Carlito"/>
                <a:cs typeface="Carlito"/>
              </a:rPr>
              <a:t>to </a:t>
            </a:r>
            <a:r>
              <a:rPr lang="en-US" altLang="zh-CN" sz="1800" spc="-8" dirty="0">
                <a:latin typeface="Carlito"/>
                <a:cs typeface="Carlito"/>
              </a:rPr>
              <a:t>produce </a:t>
            </a:r>
            <a:r>
              <a:rPr lang="en-US" altLang="zh-CN" sz="1800" spc="-4" dirty="0">
                <a:latin typeface="Carlito"/>
                <a:cs typeface="Carlito"/>
              </a:rPr>
              <a:t>new </a:t>
            </a:r>
            <a:r>
              <a:rPr lang="en-US" altLang="zh-CN" sz="1800" dirty="0">
                <a:latin typeface="Carlito"/>
                <a:cs typeface="Carlito"/>
              </a:rPr>
              <a:t>ideas, </a:t>
            </a:r>
            <a:r>
              <a:rPr lang="en-US" altLang="zh-CN" sz="1800" spc="-8" dirty="0">
                <a:latin typeface="Carlito"/>
                <a:cs typeface="Carlito"/>
              </a:rPr>
              <a:t>inventions,  creative </a:t>
            </a:r>
            <a:r>
              <a:rPr lang="en-US" altLang="zh-CN" sz="1800" spc="-11" dirty="0">
                <a:latin typeface="Carlito"/>
                <a:cs typeface="Carlito"/>
              </a:rPr>
              <a:t>works, </a:t>
            </a:r>
            <a:r>
              <a:rPr lang="en-US" altLang="zh-CN" sz="1800" dirty="0">
                <a:latin typeface="Carlito"/>
                <a:cs typeface="Carlito"/>
              </a:rPr>
              <a:t>and </a:t>
            </a:r>
            <a:r>
              <a:rPr lang="en-US" altLang="zh-CN" sz="1800" spc="-8" dirty="0">
                <a:latin typeface="Carlito"/>
                <a:cs typeface="Carlito"/>
              </a:rPr>
              <a:t>computing</a:t>
            </a:r>
            <a:r>
              <a:rPr lang="en-US" altLang="zh-CN" sz="1800" spc="-19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artifacts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latin typeface="Carlito"/>
                <a:cs typeface="Carlito"/>
              </a:rPr>
              <a:t>Respect</a:t>
            </a:r>
            <a:r>
              <a:rPr lang="en-US" altLang="zh-CN" sz="1800" spc="-19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privacy</a:t>
            </a:r>
            <a:endParaRPr lang="en-US" altLang="zh-CN" sz="1800" dirty="0">
              <a:latin typeface="Carlito"/>
              <a:cs typeface="Carlito"/>
            </a:endParaRPr>
          </a:p>
          <a:p>
            <a:pPr marL="352425" indent="-342900">
              <a:spcBef>
                <a:spcPts val="4"/>
              </a:spcBef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latin typeface="Carlito"/>
                <a:cs typeface="Carlito"/>
              </a:rPr>
              <a:t>Honor</a:t>
            </a:r>
            <a:r>
              <a:rPr lang="en-US" altLang="zh-CN" sz="1800" spc="-8" dirty="0">
                <a:latin typeface="Carlito"/>
                <a:cs typeface="Carlito"/>
              </a:rPr>
              <a:t> confidentiality</a:t>
            </a:r>
            <a:endParaRPr lang="en-US" altLang="zh-CN" sz="1800" dirty="0">
              <a:latin typeface="Carlito"/>
              <a:cs typeface="Carlito"/>
            </a:endParaRPr>
          </a:p>
          <a:p>
            <a:pPr>
              <a:spcBef>
                <a:spcPts val="45"/>
              </a:spcBef>
            </a:pPr>
            <a:endParaRPr lang="en-US" altLang="zh-CN" sz="2513" dirty="0">
              <a:latin typeface="Carlito"/>
              <a:cs typeface="Carlito"/>
            </a:endParaRPr>
          </a:p>
          <a:p>
            <a:pPr marL="663893"/>
            <a:r>
              <a:rPr lang="en-US" altLang="zh-CN" sz="2100" spc="-11" dirty="0">
                <a:latin typeface="Carlito"/>
                <a:cs typeface="Carlito"/>
              </a:rPr>
              <a:t>Anything </a:t>
            </a:r>
            <a:r>
              <a:rPr lang="en-US" altLang="zh-CN" sz="2100" spc="-15" dirty="0">
                <a:latin typeface="Carlito"/>
                <a:cs typeface="Carlito"/>
              </a:rPr>
              <a:t>you </a:t>
            </a:r>
            <a:r>
              <a:rPr lang="en-US" altLang="zh-CN" sz="2100" spc="-8" dirty="0">
                <a:latin typeface="Carlito"/>
                <a:cs typeface="Carlito"/>
              </a:rPr>
              <a:t>would </a:t>
            </a:r>
            <a:r>
              <a:rPr lang="en-US" altLang="zh-CN" sz="2100" spc="-4" dirty="0">
                <a:latin typeface="Carlito"/>
                <a:cs typeface="Carlito"/>
              </a:rPr>
              <a:t>add, </a:t>
            </a:r>
            <a:r>
              <a:rPr lang="en-US" altLang="zh-CN" sz="2100" spc="-11" dirty="0">
                <a:latin typeface="Carlito"/>
                <a:cs typeface="Carlito"/>
              </a:rPr>
              <a:t>delete, </a:t>
            </a:r>
            <a:r>
              <a:rPr lang="en-US" altLang="zh-CN" sz="2100" spc="-4" dirty="0">
                <a:latin typeface="Carlito"/>
                <a:cs typeface="Carlito"/>
              </a:rPr>
              <a:t>or</a:t>
            </a:r>
            <a:r>
              <a:rPr lang="en-US" altLang="zh-CN" sz="2100" spc="83" dirty="0">
                <a:latin typeface="Carlito"/>
                <a:cs typeface="Carlito"/>
              </a:rPr>
              <a:t> </a:t>
            </a:r>
            <a:r>
              <a:rPr lang="en-US" altLang="zh-CN" sz="2100" spc="-4" dirty="0">
                <a:latin typeface="Carlito"/>
                <a:cs typeface="Carlito"/>
              </a:rPr>
              <a:t>change?</a:t>
            </a:r>
            <a:endParaRPr lang="en-US" altLang="zh-CN" sz="2100" dirty="0"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68925"/>
            <a:ext cx="8520600" cy="999500"/>
          </a:xfrm>
        </p:spPr>
        <p:txBody>
          <a:bodyPr/>
          <a:lstStyle/>
          <a:p>
            <a:r>
              <a:rPr lang="en-CA" dirty="0"/>
              <a:t>Professional Responsibilities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F3AB0-D68D-D1B5-062A-7EC1064F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588158"/>
            <a:ext cx="8520600" cy="4264136"/>
          </a:xfrm>
        </p:spPr>
        <p:txBody>
          <a:bodyPr/>
          <a:lstStyle/>
          <a:p>
            <a:pPr marL="352425" indent="-342900">
              <a:spcBef>
                <a:spcPts val="79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pc="-8" dirty="0">
                <a:latin typeface="Carlito"/>
                <a:cs typeface="Carlito"/>
              </a:rPr>
              <a:t>Strive to </a:t>
            </a:r>
            <a:r>
              <a:rPr lang="en-US" altLang="zh-CN" spc="-4" dirty="0">
                <a:latin typeface="Carlito"/>
                <a:cs typeface="Carlito"/>
              </a:rPr>
              <a:t>achieve high quality </a:t>
            </a:r>
            <a:r>
              <a:rPr lang="en-US" altLang="zh-CN" dirty="0">
                <a:latin typeface="Carlito"/>
                <a:cs typeface="Carlito"/>
              </a:rPr>
              <a:t>in </a:t>
            </a:r>
            <a:r>
              <a:rPr lang="en-US" altLang="zh-CN" spc="-4" dirty="0">
                <a:latin typeface="Carlito"/>
                <a:cs typeface="Carlito"/>
              </a:rPr>
              <a:t>both </a:t>
            </a:r>
            <a:r>
              <a:rPr lang="en-US" altLang="zh-CN" dirty="0">
                <a:latin typeface="Carlito"/>
                <a:cs typeface="Carlito"/>
              </a:rPr>
              <a:t>the </a:t>
            </a:r>
            <a:r>
              <a:rPr lang="en-US" altLang="zh-CN" spc="-8" dirty="0">
                <a:latin typeface="Carlito"/>
                <a:cs typeface="Carlito"/>
              </a:rPr>
              <a:t>processes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products</a:t>
            </a:r>
            <a:r>
              <a:rPr lang="en-US" altLang="zh-CN" spc="23" dirty="0">
                <a:latin typeface="Carlito"/>
                <a:cs typeface="Carlito"/>
              </a:rPr>
              <a:t> </a:t>
            </a:r>
            <a:r>
              <a:rPr lang="en-US" altLang="zh-CN" spc="-4" dirty="0">
                <a:latin typeface="Carlito"/>
                <a:cs typeface="Carlito"/>
              </a:rPr>
              <a:t>of</a:t>
            </a:r>
            <a:r>
              <a:rPr lang="en-US" altLang="zh-CN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professional</a:t>
            </a:r>
            <a:r>
              <a:rPr lang="en-US" altLang="zh-CN" spc="4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work</a:t>
            </a:r>
            <a:endParaRPr lang="en-US" altLang="zh-CN" dirty="0">
              <a:latin typeface="Carlito"/>
              <a:cs typeface="Carlito"/>
            </a:endParaRPr>
          </a:p>
          <a:p>
            <a:pPr marL="352425" marR="3810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4" dirty="0">
                <a:latin typeface="Carlito"/>
                <a:cs typeface="Carlito"/>
              </a:rPr>
              <a:t>Maintain </a:t>
            </a:r>
            <a:r>
              <a:rPr lang="en-US" altLang="zh-CN" dirty="0">
                <a:latin typeface="Carlito"/>
                <a:cs typeface="Carlito"/>
              </a:rPr>
              <a:t>high </a:t>
            </a:r>
            <a:r>
              <a:rPr lang="en-US" altLang="zh-CN" spc="-8" dirty="0">
                <a:latin typeface="Carlito"/>
                <a:cs typeface="Carlito"/>
              </a:rPr>
              <a:t>standards </a:t>
            </a:r>
            <a:r>
              <a:rPr lang="en-US" altLang="zh-CN" spc="-4" dirty="0">
                <a:latin typeface="Carlito"/>
                <a:cs typeface="Carlito"/>
              </a:rPr>
              <a:t>of </a:t>
            </a:r>
            <a:r>
              <a:rPr lang="en-US" altLang="zh-CN" spc="-8" dirty="0">
                <a:latin typeface="Carlito"/>
                <a:cs typeface="Carlito"/>
              </a:rPr>
              <a:t>professional </a:t>
            </a:r>
            <a:r>
              <a:rPr lang="en-US" altLang="zh-CN" spc="-4" dirty="0">
                <a:latin typeface="Carlito"/>
                <a:cs typeface="Carlito"/>
              </a:rPr>
              <a:t>competence, conduct,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ethical  practice</a:t>
            </a:r>
            <a:endParaRPr lang="en-US" altLang="zh-CN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11" dirty="0">
                <a:latin typeface="Carlito"/>
                <a:cs typeface="Carlito"/>
              </a:rPr>
              <a:t>Know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respect </a:t>
            </a:r>
            <a:r>
              <a:rPr lang="en-US" altLang="zh-CN" spc="-8" dirty="0">
                <a:latin typeface="Carlito"/>
                <a:cs typeface="Carlito"/>
              </a:rPr>
              <a:t>existing </a:t>
            </a:r>
            <a:r>
              <a:rPr lang="en-US" altLang="zh-CN" spc="-4" dirty="0">
                <a:latin typeface="Carlito"/>
                <a:cs typeface="Carlito"/>
              </a:rPr>
              <a:t>rules pertaining </a:t>
            </a:r>
            <a:r>
              <a:rPr lang="en-US" altLang="zh-CN" spc="-8" dirty="0">
                <a:latin typeface="Carlito"/>
                <a:cs typeface="Carlito"/>
              </a:rPr>
              <a:t>to professional</a:t>
            </a:r>
            <a:r>
              <a:rPr lang="en-US" altLang="zh-CN" spc="41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work</a:t>
            </a:r>
            <a:endParaRPr lang="en-US" altLang="zh-CN" dirty="0">
              <a:latin typeface="Carlito"/>
              <a:cs typeface="Carlito"/>
            </a:endParaRPr>
          </a:p>
          <a:p>
            <a:pPr marL="352425" indent="-342900">
              <a:spcBef>
                <a:spcPts val="4"/>
              </a:spcBef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dirty="0">
                <a:latin typeface="Carlito"/>
                <a:cs typeface="Carlito"/>
              </a:rPr>
              <a:t>Accept and </a:t>
            </a:r>
            <a:r>
              <a:rPr lang="en-US" altLang="zh-CN" spc="-8" dirty="0">
                <a:latin typeface="Carlito"/>
                <a:cs typeface="Carlito"/>
              </a:rPr>
              <a:t>provide appropriate professional</a:t>
            </a:r>
            <a:r>
              <a:rPr lang="en-US" altLang="zh-CN" spc="8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review</a:t>
            </a:r>
            <a:endParaRPr lang="en-US" altLang="zh-CN" dirty="0">
              <a:latin typeface="Carlito"/>
              <a:cs typeface="Carlito"/>
            </a:endParaRPr>
          </a:p>
          <a:p>
            <a:pPr marL="352425" marR="134779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8" dirty="0">
                <a:latin typeface="Carlito"/>
                <a:cs typeface="Carlito"/>
              </a:rPr>
              <a:t>Give </a:t>
            </a:r>
            <a:r>
              <a:rPr lang="en-US" altLang="zh-CN" spc="-4" dirty="0">
                <a:latin typeface="Carlito"/>
                <a:cs typeface="Carlito"/>
              </a:rPr>
              <a:t>comprehensive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thorough evaluations of computer </a:t>
            </a:r>
            <a:r>
              <a:rPr lang="en-US" altLang="zh-CN" spc="-15" dirty="0">
                <a:latin typeface="Carlito"/>
                <a:cs typeface="Carlito"/>
              </a:rPr>
              <a:t>systems </a:t>
            </a:r>
            <a:r>
              <a:rPr lang="en-US" altLang="zh-CN" dirty="0">
                <a:latin typeface="Carlito"/>
                <a:cs typeface="Carlito"/>
              </a:rPr>
              <a:t>and  their impacts, including </a:t>
            </a:r>
            <a:r>
              <a:rPr lang="en-US" altLang="zh-CN" spc="-4" dirty="0">
                <a:latin typeface="Carlito"/>
                <a:cs typeface="Carlito"/>
              </a:rPr>
              <a:t>analysis of possible</a:t>
            </a:r>
            <a:r>
              <a:rPr lang="en-US" altLang="zh-CN" spc="4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risks</a:t>
            </a:r>
            <a:endParaRPr lang="en-US" altLang="zh-CN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11" dirty="0">
                <a:latin typeface="Carlito"/>
                <a:cs typeface="Carlito"/>
              </a:rPr>
              <a:t>Perform </a:t>
            </a:r>
            <a:r>
              <a:rPr lang="en-US" altLang="zh-CN" spc="-8" dirty="0">
                <a:latin typeface="Carlito"/>
                <a:cs typeface="Carlito"/>
              </a:rPr>
              <a:t>work </a:t>
            </a:r>
            <a:r>
              <a:rPr lang="en-US" altLang="zh-CN" spc="-4" dirty="0">
                <a:latin typeface="Carlito"/>
                <a:cs typeface="Carlito"/>
              </a:rPr>
              <a:t>only </a:t>
            </a:r>
            <a:r>
              <a:rPr lang="en-US" altLang="zh-CN" dirty="0">
                <a:latin typeface="Carlito"/>
                <a:cs typeface="Carlito"/>
              </a:rPr>
              <a:t>in </a:t>
            </a:r>
            <a:r>
              <a:rPr lang="en-US" altLang="zh-CN" spc="-4" dirty="0">
                <a:latin typeface="Carlito"/>
                <a:cs typeface="Carlito"/>
              </a:rPr>
              <a:t>areas of</a:t>
            </a:r>
            <a:r>
              <a:rPr lang="en-US" altLang="zh-CN" spc="-11" dirty="0">
                <a:latin typeface="Carlito"/>
                <a:cs typeface="Carlito"/>
              </a:rPr>
              <a:t> </a:t>
            </a:r>
            <a:r>
              <a:rPr lang="en-US" altLang="zh-CN" spc="-4" dirty="0">
                <a:latin typeface="Carlito"/>
                <a:cs typeface="Carlito"/>
              </a:rPr>
              <a:t>competence</a:t>
            </a:r>
            <a:endParaRPr lang="en-US" altLang="zh-CN" dirty="0">
              <a:latin typeface="Carlito"/>
              <a:cs typeface="Carlito"/>
            </a:endParaRPr>
          </a:p>
          <a:p>
            <a:pPr marL="352425" marR="654368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11" dirty="0">
                <a:latin typeface="Carlito"/>
                <a:cs typeface="Carlito"/>
              </a:rPr>
              <a:t>Foster </a:t>
            </a:r>
            <a:r>
              <a:rPr lang="en-US" altLang="zh-CN" spc="-4" dirty="0">
                <a:latin typeface="Carlito"/>
                <a:cs typeface="Carlito"/>
              </a:rPr>
              <a:t>public </a:t>
            </a:r>
            <a:r>
              <a:rPr lang="en-US" altLang="zh-CN" spc="-8" dirty="0">
                <a:latin typeface="Carlito"/>
                <a:cs typeface="Carlito"/>
              </a:rPr>
              <a:t>awareness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8" dirty="0">
                <a:latin typeface="Carlito"/>
                <a:cs typeface="Carlito"/>
              </a:rPr>
              <a:t>understanding </a:t>
            </a:r>
            <a:r>
              <a:rPr lang="en-US" altLang="zh-CN" spc="-4" dirty="0">
                <a:latin typeface="Carlito"/>
                <a:cs typeface="Carlito"/>
              </a:rPr>
              <a:t>of computing, </a:t>
            </a:r>
            <a:r>
              <a:rPr lang="en-US" altLang="zh-CN" spc="-11" dirty="0">
                <a:latin typeface="Carlito"/>
                <a:cs typeface="Carlito"/>
              </a:rPr>
              <a:t>related </a:t>
            </a:r>
            <a:r>
              <a:rPr lang="en-US" altLang="zh-CN" spc="-4" dirty="0">
                <a:latin typeface="Carlito"/>
                <a:cs typeface="Carlito"/>
              </a:rPr>
              <a:t>technologies, </a:t>
            </a:r>
            <a:r>
              <a:rPr lang="en-US" altLang="zh-CN" dirty="0">
                <a:latin typeface="Carlito"/>
                <a:cs typeface="Carlito"/>
              </a:rPr>
              <a:t>and their</a:t>
            </a:r>
            <a:r>
              <a:rPr lang="en-US" altLang="zh-CN" spc="-8" dirty="0">
                <a:latin typeface="Carlito"/>
                <a:cs typeface="Carlito"/>
              </a:rPr>
              <a:t> </a:t>
            </a:r>
            <a:r>
              <a:rPr lang="en-US" altLang="zh-CN" spc="-4" dirty="0">
                <a:latin typeface="Carlito"/>
                <a:cs typeface="Carlito"/>
              </a:rPr>
              <a:t>consequences</a:t>
            </a:r>
            <a:endParaRPr lang="en-US" altLang="zh-CN" dirty="0">
              <a:latin typeface="Carlito"/>
              <a:cs typeface="Carlito"/>
            </a:endParaRPr>
          </a:p>
          <a:p>
            <a:pPr marL="352425" marR="23813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dirty="0">
                <a:latin typeface="Carlito"/>
                <a:cs typeface="Carlito"/>
              </a:rPr>
              <a:t>Access </a:t>
            </a:r>
            <a:r>
              <a:rPr lang="en-US" altLang="zh-CN" spc="-4" dirty="0">
                <a:latin typeface="Carlito"/>
                <a:cs typeface="Carlito"/>
              </a:rPr>
              <a:t>computing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communication resources only </a:t>
            </a:r>
            <a:r>
              <a:rPr lang="en-US" altLang="zh-CN" dirty="0">
                <a:latin typeface="Carlito"/>
                <a:cs typeface="Carlito"/>
              </a:rPr>
              <a:t>when </a:t>
            </a:r>
            <a:r>
              <a:rPr lang="en-US" altLang="zh-CN" spc="-4" dirty="0">
                <a:latin typeface="Carlito"/>
                <a:cs typeface="Carlito"/>
              </a:rPr>
              <a:t>authorized or </a:t>
            </a:r>
            <a:r>
              <a:rPr lang="en-US" altLang="zh-CN" dirty="0">
                <a:latin typeface="Carlito"/>
                <a:cs typeface="Carlito"/>
              </a:rPr>
              <a:t>when </a:t>
            </a:r>
            <a:r>
              <a:rPr lang="en-US" altLang="zh-CN" spc="-4" dirty="0">
                <a:latin typeface="Carlito"/>
                <a:cs typeface="Carlito"/>
              </a:rPr>
              <a:t>compelled </a:t>
            </a:r>
            <a:r>
              <a:rPr lang="en-US" altLang="zh-CN" spc="-8" dirty="0">
                <a:latin typeface="Carlito"/>
                <a:cs typeface="Carlito"/>
              </a:rPr>
              <a:t>by </a:t>
            </a:r>
            <a:r>
              <a:rPr lang="en-US" altLang="zh-CN" dirty="0">
                <a:latin typeface="Carlito"/>
                <a:cs typeface="Carlito"/>
              </a:rPr>
              <a:t>the public</a:t>
            </a:r>
            <a:r>
              <a:rPr lang="en-US" altLang="zh-CN" spc="-15" dirty="0">
                <a:latin typeface="Carlito"/>
                <a:cs typeface="Carlito"/>
              </a:rPr>
              <a:t> </a:t>
            </a:r>
            <a:r>
              <a:rPr lang="en-US" altLang="zh-CN" spc="-8" dirty="0">
                <a:latin typeface="Carlito"/>
                <a:cs typeface="Carlito"/>
              </a:rPr>
              <a:t>good</a:t>
            </a:r>
            <a:endParaRPr lang="en-US" altLang="zh-CN" dirty="0">
              <a:latin typeface="Carlito"/>
              <a:cs typeface="Carlito"/>
            </a:endParaRPr>
          </a:p>
          <a:p>
            <a:pPr marL="352425" indent="-342900">
              <a:buAutoNum type="arabicPeriod" startAt="2"/>
              <a:tabLst>
                <a:tab pos="351949" algn="l"/>
                <a:tab pos="352425" algn="l"/>
              </a:tabLst>
            </a:pPr>
            <a:r>
              <a:rPr lang="en-US" altLang="zh-CN" spc="-4" dirty="0">
                <a:latin typeface="Carlito"/>
                <a:cs typeface="Carlito"/>
              </a:rPr>
              <a:t>Design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implement </a:t>
            </a:r>
            <a:r>
              <a:rPr lang="en-US" altLang="zh-CN" spc="-15" dirty="0">
                <a:latin typeface="Carlito"/>
                <a:cs typeface="Carlito"/>
              </a:rPr>
              <a:t>systems </a:t>
            </a:r>
            <a:r>
              <a:rPr lang="en-US" altLang="zh-CN" spc="-4" dirty="0">
                <a:latin typeface="Carlito"/>
                <a:cs typeface="Carlito"/>
              </a:rPr>
              <a:t>that </a:t>
            </a:r>
            <a:r>
              <a:rPr lang="en-US" altLang="zh-CN" spc="-8" dirty="0">
                <a:latin typeface="Carlito"/>
                <a:cs typeface="Carlito"/>
              </a:rPr>
              <a:t>are robustly </a:t>
            </a:r>
            <a:r>
              <a:rPr lang="en-US" altLang="zh-CN" dirty="0">
                <a:latin typeface="Carlito"/>
                <a:cs typeface="Carlito"/>
              </a:rPr>
              <a:t>and </a:t>
            </a:r>
            <a:r>
              <a:rPr lang="en-US" altLang="zh-CN" spc="-4" dirty="0">
                <a:latin typeface="Carlito"/>
                <a:cs typeface="Carlito"/>
              </a:rPr>
              <a:t>usably</a:t>
            </a:r>
            <a:r>
              <a:rPr lang="en-US" altLang="zh-CN" spc="41" dirty="0">
                <a:latin typeface="Carlito"/>
                <a:cs typeface="Carlito"/>
              </a:rPr>
              <a:t> </a:t>
            </a:r>
            <a:r>
              <a:rPr lang="en-US" altLang="zh-CN" spc="-4" dirty="0">
                <a:latin typeface="Carlito"/>
                <a:cs typeface="Carlito"/>
              </a:rPr>
              <a:t>secure</a:t>
            </a:r>
            <a:endParaRPr lang="en-US" altLang="zh-CN" dirty="0">
              <a:latin typeface="Carlito"/>
              <a:cs typeface="Carlito"/>
            </a:endParaRPr>
          </a:p>
          <a:p>
            <a:pPr marL="0" indent="0" algn="ctr">
              <a:spcBef>
                <a:spcPts val="623"/>
              </a:spcBef>
              <a:buNone/>
            </a:pPr>
            <a:r>
              <a:rPr lang="en-US" altLang="zh-CN" sz="2400" spc="-8" dirty="0">
                <a:solidFill>
                  <a:srgbClr val="C00000"/>
                </a:solidFill>
                <a:latin typeface="Carlito"/>
                <a:cs typeface="Carlito"/>
              </a:rPr>
              <a:t>Does this change </a:t>
            </a:r>
            <a:r>
              <a:rPr lang="en-US" altLang="zh-CN" sz="2400" spc="-15" dirty="0">
                <a:solidFill>
                  <a:srgbClr val="C00000"/>
                </a:solidFill>
                <a:latin typeface="Carlito"/>
                <a:cs typeface="Carlito"/>
              </a:rPr>
              <a:t>your</a:t>
            </a:r>
            <a:r>
              <a:rPr lang="en-US" altLang="zh-CN" sz="2400" spc="56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altLang="zh-CN" sz="2400" spc="-11" dirty="0">
                <a:solidFill>
                  <a:srgbClr val="C00000"/>
                </a:solidFill>
                <a:latin typeface="Carlito"/>
                <a:cs typeface="Carlito"/>
              </a:rPr>
              <a:t>behavior?</a:t>
            </a:r>
            <a:endParaRPr lang="en-US" altLang="zh-CN" sz="2400" dirty="0">
              <a:solidFill>
                <a:srgbClr val="C00000"/>
              </a:solidFill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Professional Licensing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649AC-B425-CE40-AF5E-59A04416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64945"/>
            <a:ext cx="8520600" cy="3603930"/>
          </a:xfrm>
        </p:spPr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spc="-11" dirty="0">
                <a:latin typeface="Carlito"/>
                <a:cs typeface="Carlito"/>
              </a:rPr>
              <a:t>Many professions are</a:t>
            </a:r>
            <a:r>
              <a:rPr lang="en-US" altLang="zh-CN" sz="2400" spc="11" dirty="0">
                <a:latin typeface="Carlito"/>
                <a:cs typeface="Carlito"/>
              </a:rPr>
              <a:t> </a:t>
            </a:r>
            <a:r>
              <a:rPr lang="en-US" altLang="zh-CN" sz="2400" dirty="0">
                <a:latin typeface="Carlito"/>
                <a:cs typeface="Carlito"/>
              </a:rPr>
              <a:t>licensed</a:t>
            </a:r>
          </a:p>
          <a:p>
            <a:pPr marL="609600" lvl="1" indent="-257651">
              <a:spcBef>
                <a:spcPts val="23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8" dirty="0">
                <a:latin typeface="Carlito"/>
                <a:cs typeface="Carlito"/>
              </a:rPr>
              <a:t>Lawyers are admitted to </a:t>
            </a:r>
            <a:r>
              <a:rPr lang="en-US" altLang="zh-CN" sz="1800" dirty="0">
                <a:latin typeface="Carlito"/>
                <a:cs typeface="Carlito"/>
              </a:rPr>
              <a:t>the </a:t>
            </a:r>
            <a:r>
              <a:rPr lang="en-US" altLang="zh-CN" sz="1800" spc="-4" dirty="0">
                <a:latin typeface="Carlito"/>
                <a:cs typeface="Carlito"/>
              </a:rPr>
              <a:t>bar</a:t>
            </a:r>
            <a:r>
              <a:rPr lang="en-US" altLang="zh-CN" sz="1800" spc="11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association</a:t>
            </a:r>
            <a:endParaRPr lang="en-US" altLang="zh-CN" sz="1800" dirty="0">
              <a:latin typeface="Carlito"/>
              <a:cs typeface="Carlito"/>
            </a:endParaRPr>
          </a:p>
          <a:p>
            <a:pPr marL="60960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8" dirty="0">
                <a:latin typeface="Carlito"/>
                <a:cs typeface="Carlito"/>
              </a:rPr>
              <a:t>Doctors </a:t>
            </a:r>
            <a:r>
              <a:rPr lang="en-US" altLang="zh-CN" sz="1800" spc="-15" dirty="0">
                <a:latin typeface="Carlito"/>
                <a:cs typeface="Carlito"/>
              </a:rPr>
              <a:t>have </a:t>
            </a:r>
            <a:r>
              <a:rPr lang="en-US" altLang="zh-CN" sz="1800" spc="-11" dirty="0">
                <a:latin typeface="Carlito"/>
                <a:cs typeface="Carlito"/>
              </a:rPr>
              <a:t>to </a:t>
            </a:r>
            <a:r>
              <a:rPr lang="en-US" altLang="zh-CN" sz="1800" dirty="0">
                <a:latin typeface="Carlito"/>
                <a:cs typeface="Carlito"/>
              </a:rPr>
              <a:t>pass </a:t>
            </a:r>
            <a:r>
              <a:rPr lang="en-US" altLang="zh-CN" sz="1800" spc="-8" dirty="0">
                <a:latin typeface="Carlito"/>
                <a:cs typeface="Carlito"/>
              </a:rPr>
              <a:t>board</a:t>
            </a:r>
            <a:r>
              <a:rPr lang="en-US" altLang="zh-CN" sz="1800" spc="4" dirty="0">
                <a:latin typeface="Carlito"/>
                <a:cs typeface="Carlito"/>
              </a:rPr>
              <a:t> </a:t>
            </a:r>
            <a:r>
              <a:rPr lang="en-US" altLang="zh-CN" sz="1800" spc="-15" dirty="0">
                <a:latin typeface="Carlito"/>
                <a:cs typeface="Carlito"/>
              </a:rPr>
              <a:t>exams</a:t>
            </a:r>
            <a:endParaRPr lang="en-US" altLang="zh-CN" sz="1800" dirty="0">
              <a:latin typeface="Carlito"/>
              <a:cs typeface="Carlito"/>
            </a:endParaRPr>
          </a:p>
          <a:p>
            <a:pPr lvl="1">
              <a:spcBef>
                <a:spcPts val="34"/>
              </a:spcBef>
              <a:buFont typeface="Arial"/>
              <a:buChar char="•"/>
            </a:pPr>
            <a:endParaRPr lang="en-US" altLang="zh-CN" sz="2000" dirty="0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spc="-4" dirty="0">
                <a:latin typeface="Carlito"/>
                <a:cs typeface="Carlito"/>
              </a:rPr>
              <a:t>Licensing bodies </a:t>
            </a:r>
            <a:r>
              <a:rPr lang="en-US" altLang="zh-CN" sz="2400" spc="-8" dirty="0">
                <a:latin typeface="Carlito"/>
                <a:cs typeface="Carlito"/>
              </a:rPr>
              <a:t>maintain </a:t>
            </a:r>
            <a:r>
              <a:rPr lang="en-US" altLang="zh-CN" sz="2400" spc="-4" dirty="0">
                <a:latin typeface="Carlito"/>
                <a:cs typeface="Carlito"/>
              </a:rPr>
              <a:t>ethical </a:t>
            </a:r>
            <a:r>
              <a:rPr lang="en-US" altLang="zh-CN" sz="2400" spc="-8" dirty="0">
                <a:latin typeface="Carlito"/>
                <a:cs typeface="Carlito"/>
              </a:rPr>
              <a:t>standards </a:t>
            </a:r>
            <a:r>
              <a:rPr lang="en-US" altLang="zh-CN" sz="2400" spc="-15" dirty="0">
                <a:latin typeface="Carlito"/>
                <a:cs typeface="Carlito"/>
              </a:rPr>
              <a:t>for</a:t>
            </a:r>
            <a:r>
              <a:rPr lang="en-US" altLang="zh-CN" sz="2400" spc="-49" dirty="0">
                <a:latin typeface="Carlito"/>
                <a:cs typeface="Carlito"/>
              </a:rPr>
              <a:t> </a:t>
            </a:r>
            <a:r>
              <a:rPr lang="en-US" altLang="zh-CN" sz="2400" spc="-11" dirty="0">
                <a:latin typeface="Carlito"/>
                <a:cs typeface="Carlito"/>
              </a:rPr>
              <a:t>profession</a:t>
            </a:r>
            <a:endParaRPr lang="en-US" altLang="zh-CN" sz="2400" dirty="0">
              <a:latin typeface="Carlito"/>
              <a:cs typeface="Carlito"/>
            </a:endParaRPr>
          </a:p>
          <a:p>
            <a:pPr marL="609600" lvl="1" indent="-257651">
              <a:spcBef>
                <a:spcPts val="23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latin typeface="Carlito"/>
                <a:cs typeface="Carlito"/>
              </a:rPr>
              <a:t>Violating ethical </a:t>
            </a:r>
            <a:r>
              <a:rPr lang="en-US" altLang="zh-CN" sz="1800" spc="-8" dirty="0">
                <a:latin typeface="Carlito"/>
                <a:cs typeface="Carlito"/>
              </a:rPr>
              <a:t>standard </a:t>
            </a:r>
            <a:r>
              <a:rPr lang="en-US" altLang="zh-CN" sz="1800" spc="-4" dirty="0">
                <a:latin typeface="Carlito"/>
                <a:cs typeface="Carlito"/>
              </a:rPr>
              <a:t>results </a:t>
            </a:r>
            <a:r>
              <a:rPr lang="en-US" altLang="zh-CN" sz="1800" dirty="0">
                <a:latin typeface="Carlito"/>
                <a:cs typeface="Carlito"/>
              </a:rPr>
              <a:t>in losing</a:t>
            </a:r>
            <a:r>
              <a:rPr lang="en-US" altLang="zh-CN" sz="1800" spc="19" dirty="0">
                <a:latin typeface="Carlito"/>
                <a:cs typeface="Carlito"/>
              </a:rPr>
              <a:t> </a:t>
            </a:r>
            <a:r>
              <a:rPr lang="en-US" altLang="zh-CN" sz="1800" dirty="0">
                <a:latin typeface="Carlito"/>
                <a:cs typeface="Carlito"/>
              </a:rPr>
              <a:t>license</a:t>
            </a:r>
          </a:p>
          <a:p>
            <a:pPr marL="60960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38" dirty="0">
                <a:latin typeface="Carlito"/>
                <a:cs typeface="Carlito"/>
              </a:rPr>
              <a:t>You </a:t>
            </a:r>
            <a:r>
              <a:rPr lang="en-US" altLang="zh-CN" sz="1800" spc="-4" dirty="0">
                <a:latin typeface="Carlito"/>
                <a:cs typeface="Carlito"/>
              </a:rPr>
              <a:t>can’t practice </a:t>
            </a:r>
            <a:r>
              <a:rPr lang="en-US" altLang="zh-CN" sz="1800" dirty="0">
                <a:latin typeface="Carlito"/>
                <a:cs typeface="Carlito"/>
              </a:rPr>
              <a:t>if </a:t>
            </a:r>
            <a:r>
              <a:rPr lang="en-US" altLang="zh-CN" sz="1800" spc="-8" dirty="0">
                <a:latin typeface="Carlito"/>
                <a:cs typeface="Carlito"/>
              </a:rPr>
              <a:t>your </a:t>
            </a:r>
            <a:r>
              <a:rPr lang="en-US" altLang="zh-CN" sz="1800" spc="-4" dirty="0">
                <a:latin typeface="Carlito"/>
                <a:cs typeface="Carlito"/>
              </a:rPr>
              <a:t>license </a:t>
            </a:r>
            <a:r>
              <a:rPr lang="en-US" altLang="zh-CN" sz="1800" dirty="0">
                <a:latin typeface="Carlito"/>
                <a:cs typeface="Carlito"/>
              </a:rPr>
              <a:t>is</a:t>
            </a:r>
            <a:r>
              <a:rPr lang="en-US" altLang="zh-CN" sz="1800" spc="19" dirty="0">
                <a:latin typeface="Carlito"/>
                <a:cs typeface="Carlito"/>
              </a:rPr>
              <a:t> </a:t>
            </a:r>
            <a:r>
              <a:rPr lang="en-US" altLang="zh-CN" sz="1800" spc="-15" dirty="0">
                <a:latin typeface="Carlito"/>
                <a:cs typeface="Carlito"/>
              </a:rPr>
              <a:t>revoked</a:t>
            </a:r>
            <a:endParaRPr lang="en-US" altLang="zh-CN" sz="1800" dirty="0">
              <a:latin typeface="Carlito"/>
              <a:cs typeface="Carlito"/>
            </a:endParaRPr>
          </a:p>
          <a:p>
            <a:pPr lvl="1">
              <a:spcBef>
                <a:spcPts val="34"/>
              </a:spcBef>
              <a:buFont typeface="Arial"/>
              <a:buChar char="•"/>
            </a:pPr>
            <a:endParaRPr lang="en-US" altLang="zh-CN" sz="2000" dirty="0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400" spc="-11" dirty="0">
                <a:latin typeface="Carlito"/>
                <a:cs typeface="Carlito"/>
              </a:rPr>
              <a:t>Software </a:t>
            </a:r>
            <a:r>
              <a:rPr lang="en-US" altLang="zh-CN" sz="2400" spc="-4" dirty="0">
                <a:latin typeface="Carlito"/>
                <a:cs typeface="Carlito"/>
              </a:rPr>
              <a:t>Engineering </a:t>
            </a:r>
            <a:r>
              <a:rPr lang="en-US" altLang="zh-CN" sz="2400" dirty="0">
                <a:latin typeface="Carlito"/>
                <a:cs typeface="Carlito"/>
              </a:rPr>
              <a:t>is </a:t>
            </a:r>
            <a:r>
              <a:rPr lang="en-US" altLang="zh-CN" sz="2400" spc="-4" dirty="0">
                <a:latin typeface="Carlito"/>
                <a:cs typeface="Carlito"/>
              </a:rPr>
              <a:t>NOT </a:t>
            </a:r>
            <a:r>
              <a:rPr lang="en-US" altLang="zh-CN" sz="2400" dirty="0">
                <a:latin typeface="Carlito"/>
                <a:cs typeface="Carlito"/>
              </a:rPr>
              <a:t>a licensed</a:t>
            </a:r>
            <a:r>
              <a:rPr lang="en-US" altLang="zh-CN" sz="2400" spc="-23" dirty="0">
                <a:latin typeface="Carlito"/>
                <a:cs typeface="Carlito"/>
              </a:rPr>
              <a:t> </a:t>
            </a:r>
            <a:r>
              <a:rPr lang="en-US" altLang="zh-CN" sz="2400" spc="-11" dirty="0">
                <a:latin typeface="Carlito"/>
                <a:cs typeface="Carlito"/>
              </a:rPr>
              <a:t>profession</a:t>
            </a:r>
            <a:endParaRPr lang="en-US" altLang="zh-CN" sz="2400" dirty="0">
              <a:latin typeface="Carlito"/>
              <a:cs typeface="Carlito"/>
            </a:endParaRPr>
          </a:p>
          <a:p>
            <a:pPr marL="609600" marR="72866" lvl="1" indent="-257651">
              <a:spcBef>
                <a:spcPts val="23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Although </a:t>
            </a:r>
            <a:r>
              <a:rPr lang="en-US" altLang="zh-CN" sz="1800" spc="-4" dirty="0">
                <a:latin typeface="Carlito"/>
                <a:cs typeface="Carlito"/>
              </a:rPr>
              <a:t>there </a:t>
            </a:r>
            <a:r>
              <a:rPr lang="en-US" altLang="zh-CN" sz="1800" dirty="0">
                <a:latin typeface="Carlito"/>
                <a:cs typeface="Carlito"/>
              </a:rPr>
              <a:t>is </a:t>
            </a:r>
            <a:r>
              <a:rPr lang="en-US" altLang="zh-CN" sz="1800" spc="-4" dirty="0">
                <a:latin typeface="Carlito"/>
                <a:cs typeface="Carlito"/>
              </a:rPr>
              <a:t>licensing of </a:t>
            </a:r>
            <a:r>
              <a:rPr lang="en-US" altLang="zh-CN" sz="1800" spc="-8" dirty="0">
                <a:latin typeface="Carlito"/>
                <a:cs typeface="Carlito"/>
              </a:rPr>
              <a:t>software </a:t>
            </a:r>
            <a:r>
              <a:rPr lang="en-US" altLang="zh-CN" sz="1800" spc="-4" dirty="0">
                <a:latin typeface="Carlito"/>
                <a:cs typeface="Carlito"/>
              </a:rPr>
              <a:t>engineers </a:t>
            </a:r>
            <a:r>
              <a:rPr lang="en-US" altLang="zh-CN" sz="1800" dirty="0">
                <a:latin typeface="Carlito"/>
                <a:cs typeface="Carlito"/>
              </a:rPr>
              <a:t>in </a:t>
            </a:r>
            <a:r>
              <a:rPr lang="en-US" altLang="zh-CN" sz="1800" spc="-41" dirty="0">
                <a:latin typeface="Carlito"/>
                <a:cs typeface="Carlito"/>
              </a:rPr>
              <a:t>Texas </a:t>
            </a:r>
            <a:r>
              <a:rPr lang="en-US" altLang="zh-CN" sz="1800" dirty="0">
                <a:latin typeface="Carlito"/>
                <a:cs typeface="Carlito"/>
              </a:rPr>
              <a:t>– </a:t>
            </a:r>
            <a:r>
              <a:rPr lang="en-US" altLang="zh-CN" sz="1800" spc="-4" dirty="0">
                <a:latin typeface="Carlito"/>
                <a:cs typeface="Carlito"/>
              </a:rPr>
              <a:t>only  </a:t>
            </a:r>
            <a:r>
              <a:rPr lang="en-US" altLang="zh-CN" sz="1800" spc="-8" dirty="0">
                <a:latin typeface="Carlito"/>
                <a:cs typeface="Carlito"/>
              </a:rPr>
              <a:t>required </a:t>
            </a:r>
            <a:r>
              <a:rPr lang="en-US" altLang="zh-CN" sz="1800" dirty="0">
                <a:latin typeface="Carlito"/>
                <a:cs typeface="Carlito"/>
              </a:rPr>
              <a:t>if </a:t>
            </a:r>
            <a:r>
              <a:rPr lang="en-US" altLang="zh-CN" sz="1800" spc="-8" dirty="0">
                <a:latin typeface="Carlito"/>
                <a:cs typeface="Carlito"/>
              </a:rPr>
              <a:t>you </a:t>
            </a:r>
            <a:r>
              <a:rPr lang="en-US" altLang="zh-CN" sz="1800" spc="-4" dirty="0">
                <a:latin typeface="Carlito"/>
                <a:cs typeface="Carlito"/>
              </a:rPr>
              <a:t>sell </a:t>
            </a:r>
            <a:r>
              <a:rPr lang="en-US" altLang="zh-CN" sz="1800" spc="-8" dirty="0">
                <a:latin typeface="Carlito"/>
                <a:cs typeface="Carlito"/>
              </a:rPr>
              <a:t>your software </a:t>
            </a:r>
            <a:r>
              <a:rPr lang="en-US" altLang="zh-CN" sz="1800" spc="-15" dirty="0">
                <a:latin typeface="Carlito"/>
                <a:cs typeface="Carlito"/>
              </a:rPr>
              <a:t>directly, </a:t>
            </a:r>
            <a:r>
              <a:rPr lang="en-US" altLang="zh-CN" sz="1800" spc="-4" dirty="0">
                <a:latin typeface="Carlito"/>
                <a:cs typeface="Carlito"/>
              </a:rPr>
              <a:t>not </a:t>
            </a:r>
            <a:r>
              <a:rPr lang="en-US" altLang="zh-CN" sz="1800" dirty="0">
                <a:latin typeface="Carlito"/>
                <a:cs typeface="Carlito"/>
              </a:rPr>
              <a:t>if </a:t>
            </a:r>
            <a:r>
              <a:rPr lang="en-US" altLang="zh-CN" sz="1800" spc="-8" dirty="0">
                <a:latin typeface="Carlito"/>
                <a:cs typeface="Carlito"/>
              </a:rPr>
              <a:t>you work </a:t>
            </a:r>
            <a:r>
              <a:rPr lang="en-US" altLang="zh-CN" sz="1800" spc="-11" dirty="0">
                <a:latin typeface="Carlito"/>
                <a:cs typeface="Carlito"/>
              </a:rPr>
              <a:t>for </a:t>
            </a:r>
            <a:r>
              <a:rPr lang="en-US" altLang="zh-CN" sz="1800" dirty="0">
                <a:latin typeface="Carlito"/>
                <a:cs typeface="Carlito"/>
              </a:rPr>
              <a:t>a </a:t>
            </a:r>
            <a:r>
              <a:rPr lang="en-US" altLang="zh-CN" sz="1800" spc="-8" dirty="0">
                <a:latin typeface="Carlito"/>
                <a:cs typeface="Carlito"/>
              </a:rPr>
              <a:t>software</a:t>
            </a:r>
            <a:r>
              <a:rPr lang="en-US" altLang="zh-CN" sz="1800" spc="-4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company</a:t>
            </a:r>
            <a:endParaRPr lang="en-US" altLang="zh-CN" sz="1800" dirty="0"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Professional Licensing</a:t>
            </a:r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9DBB23-C781-7A59-C0CD-DB157B4BC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Carlito"/>
                <a:cs typeface="Carlito"/>
              </a:rPr>
              <a:t>Should </a:t>
            </a:r>
            <a:r>
              <a:rPr lang="en-US" altLang="zh-CN" sz="1800" spc="-11" dirty="0">
                <a:latin typeface="Carlito"/>
                <a:cs typeface="Carlito"/>
              </a:rPr>
              <a:t>Software </a:t>
            </a:r>
            <a:r>
              <a:rPr lang="en-US" altLang="zh-CN" sz="1800" spc="-4" dirty="0">
                <a:latin typeface="Carlito"/>
                <a:cs typeface="Carlito"/>
              </a:rPr>
              <a:t>Engineering be </a:t>
            </a:r>
            <a:r>
              <a:rPr lang="en-US" altLang="zh-CN" sz="1800" dirty="0">
                <a:latin typeface="Carlito"/>
                <a:cs typeface="Carlito"/>
              </a:rPr>
              <a:t>a </a:t>
            </a:r>
            <a:r>
              <a:rPr lang="en-US" altLang="zh-CN" sz="1800" b="1" dirty="0">
                <a:latin typeface="Carlito"/>
                <a:cs typeface="Carlito"/>
              </a:rPr>
              <a:t>licensed</a:t>
            </a:r>
            <a:r>
              <a:rPr lang="en-US" altLang="zh-CN" sz="1800" dirty="0">
                <a:latin typeface="Carlito"/>
                <a:cs typeface="Carlito"/>
              </a:rPr>
              <a:t> </a:t>
            </a:r>
            <a:r>
              <a:rPr lang="en-US" altLang="zh-CN" sz="1800" spc="-11" dirty="0">
                <a:latin typeface="Carlito"/>
                <a:cs typeface="Carlito"/>
              </a:rPr>
              <a:t>profession?</a:t>
            </a:r>
            <a:endParaRPr lang="en-US" altLang="zh-CN" sz="1800" dirty="0">
              <a:latin typeface="Carlito"/>
              <a:cs typeface="Carlito"/>
            </a:endParaRPr>
          </a:p>
          <a:p>
            <a:pPr>
              <a:spcBef>
                <a:spcPts val="11"/>
              </a:spcBef>
              <a:buFont typeface="Arial"/>
              <a:buChar char="•"/>
            </a:pPr>
            <a:endParaRPr lang="en-US" altLang="zh-CN" sz="1763" dirty="0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If </a:t>
            </a:r>
            <a:r>
              <a:rPr lang="en-US" altLang="zh-CN" sz="1800" spc="-19" dirty="0">
                <a:latin typeface="Carlito"/>
                <a:cs typeface="Carlito"/>
              </a:rPr>
              <a:t>so, </a:t>
            </a:r>
            <a:r>
              <a:rPr lang="en-US" altLang="zh-CN" sz="1800" spc="-8" dirty="0">
                <a:latin typeface="Carlito"/>
                <a:cs typeface="Carlito"/>
              </a:rPr>
              <a:t>what </a:t>
            </a:r>
            <a:r>
              <a:rPr lang="en-US" altLang="zh-CN" sz="1800" spc="-4" dirty="0">
                <a:latin typeface="Carlito"/>
                <a:cs typeface="Carlito"/>
              </a:rPr>
              <a:t>should </a:t>
            </a:r>
            <a:r>
              <a:rPr lang="en-US" altLang="zh-CN" sz="1800" dirty="0">
                <a:latin typeface="Carlito"/>
                <a:cs typeface="Carlito"/>
              </a:rPr>
              <a:t>the </a:t>
            </a:r>
            <a:r>
              <a:rPr lang="en-US" altLang="zh-CN" sz="1800" spc="-8" dirty="0">
                <a:latin typeface="Carlito"/>
                <a:cs typeface="Carlito"/>
              </a:rPr>
              <a:t>requirements</a:t>
            </a:r>
            <a:r>
              <a:rPr lang="en-US" altLang="zh-CN" sz="1800" spc="4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be?</a:t>
            </a:r>
            <a:endParaRPr lang="en-US" altLang="zh-CN" sz="1800" dirty="0">
              <a:latin typeface="Carlito"/>
              <a:cs typeface="Carlito"/>
            </a:endParaRPr>
          </a:p>
          <a:p>
            <a:pPr marL="609600" lvl="1" indent="-257651">
              <a:spcBef>
                <a:spcPts val="19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500" spc="-4" dirty="0">
                <a:latin typeface="Carlito"/>
                <a:cs typeface="Carlito"/>
              </a:rPr>
              <a:t>Do </a:t>
            </a:r>
            <a:r>
              <a:rPr lang="en-US" altLang="zh-CN" sz="1500" spc="-8" dirty="0">
                <a:latin typeface="Carlito"/>
                <a:cs typeface="Carlito"/>
              </a:rPr>
              <a:t>you </a:t>
            </a:r>
            <a:r>
              <a:rPr lang="en-US" altLang="zh-CN" sz="1500" spc="-4" dirty="0">
                <a:latin typeface="Carlito"/>
                <a:cs typeface="Carlito"/>
              </a:rPr>
              <a:t>need </a:t>
            </a:r>
            <a:r>
              <a:rPr lang="en-US" altLang="zh-CN" sz="1500" dirty="0">
                <a:latin typeface="Carlito"/>
                <a:cs typeface="Carlito"/>
              </a:rPr>
              <a:t>an </a:t>
            </a:r>
            <a:r>
              <a:rPr lang="en-US" altLang="zh-CN" sz="1500" spc="-4" dirty="0">
                <a:latin typeface="Carlito"/>
                <a:cs typeface="Carlito"/>
              </a:rPr>
              <a:t>accredited degree </a:t>
            </a:r>
            <a:r>
              <a:rPr lang="en-US" altLang="zh-CN" sz="1500" dirty="0">
                <a:latin typeface="Carlito"/>
                <a:cs typeface="Carlito"/>
              </a:rPr>
              <a:t>in </a:t>
            </a:r>
            <a:r>
              <a:rPr lang="en-US" altLang="zh-CN" sz="1500" spc="-4" dirty="0">
                <a:latin typeface="Carlito"/>
                <a:cs typeface="Carlito"/>
              </a:rPr>
              <a:t>CS (or </a:t>
            </a:r>
            <a:r>
              <a:rPr lang="en-US" altLang="zh-CN" sz="1500" spc="-11" dirty="0">
                <a:latin typeface="Carlito"/>
                <a:cs typeface="Carlito"/>
              </a:rPr>
              <a:t>related</a:t>
            </a:r>
            <a:r>
              <a:rPr lang="en-US" altLang="zh-CN" sz="1500" spc="26" dirty="0">
                <a:latin typeface="Carlito"/>
                <a:cs typeface="Carlito"/>
              </a:rPr>
              <a:t> </a:t>
            </a:r>
            <a:r>
              <a:rPr lang="en-US" altLang="zh-CN" sz="1500" spc="-4" dirty="0">
                <a:latin typeface="Carlito"/>
                <a:cs typeface="Carlito"/>
              </a:rPr>
              <a:t>discipline)?</a:t>
            </a:r>
            <a:endParaRPr lang="en-US" altLang="zh-CN" sz="1500" dirty="0">
              <a:latin typeface="Carlito"/>
              <a:cs typeface="Carlito"/>
            </a:endParaRPr>
          </a:p>
          <a:p>
            <a:pPr marL="60960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500" dirty="0">
                <a:latin typeface="Carlito"/>
                <a:cs typeface="Carlito"/>
              </a:rPr>
              <a:t>If </a:t>
            </a:r>
            <a:r>
              <a:rPr lang="en-US" altLang="zh-CN" sz="1500" spc="-11" dirty="0">
                <a:latin typeface="Carlito"/>
                <a:cs typeface="Carlito"/>
              </a:rPr>
              <a:t>so, </a:t>
            </a:r>
            <a:r>
              <a:rPr lang="en-US" altLang="zh-CN" sz="1500" dirty="0">
                <a:latin typeface="Carlito"/>
                <a:cs typeface="Carlito"/>
              </a:rPr>
              <a:t>then these </a:t>
            </a:r>
            <a:r>
              <a:rPr lang="en-US" altLang="zh-CN" sz="1500" spc="-4" dirty="0">
                <a:latin typeface="Carlito"/>
                <a:cs typeface="Carlito"/>
              </a:rPr>
              <a:t>people wouldn’t</a:t>
            </a:r>
            <a:r>
              <a:rPr lang="en-US" altLang="zh-CN" sz="1500" spc="-23" dirty="0">
                <a:latin typeface="Carlito"/>
                <a:cs typeface="Carlito"/>
              </a:rPr>
              <a:t> </a:t>
            </a:r>
            <a:r>
              <a:rPr lang="en-US" altLang="zh-CN" sz="1500" spc="-4" dirty="0">
                <a:latin typeface="Carlito"/>
                <a:cs typeface="Carlito"/>
              </a:rPr>
              <a:t>qualify…</a:t>
            </a:r>
            <a:endParaRPr lang="en-US" altLang="zh-CN" sz="1500" dirty="0"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dirty="0"/>
          </a:p>
        </p:txBody>
      </p:sp>
      <p:sp>
        <p:nvSpPr>
          <p:cNvPr id="4" name="object 4"/>
          <p:cNvSpPr/>
          <p:nvPr/>
        </p:nvSpPr>
        <p:spPr>
          <a:xfrm>
            <a:off x="1945386" y="2957686"/>
            <a:ext cx="1758164" cy="2166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4678296" y="2957686"/>
            <a:ext cx="1644389" cy="2172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Technological Innovation and Ethics</a:t>
            </a:r>
            <a:endParaRPr lang="en-HK" dirty="0"/>
          </a:p>
        </p:txBody>
      </p:sp>
      <p:sp>
        <p:nvSpPr>
          <p:cNvPr id="3" name="object 3"/>
          <p:cNvSpPr txBox="1"/>
          <p:nvPr/>
        </p:nvSpPr>
        <p:spPr>
          <a:xfrm>
            <a:off x="1935658" y="1340768"/>
            <a:ext cx="5047298" cy="25377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29" algn="ctr">
              <a:spcBef>
                <a:spcPts val="79"/>
              </a:spcBef>
            </a:pPr>
            <a:r>
              <a:rPr sz="3300" b="1" spc="-8" dirty="0">
                <a:latin typeface="Calibri"/>
                <a:cs typeface="Calibri"/>
              </a:rPr>
              <a:t>Question:</a:t>
            </a:r>
            <a:endParaRPr sz="3300" dirty="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3225" dirty="0">
              <a:latin typeface="Calibri"/>
              <a:cs typeface="Calibri"/>
            </a:endParaRPr>
          </a:p>
          <a:p>
            <a:pPr marL="9525" marR="3810" indent="2858" algn="ctr"/>
            <a:r>
              <a:rPr sz="3300" b="1" spc="-8" dirty="0">
                <a:latin typeface="Calibri"/>
                <a:cs typeface="Calibri"/>
              </a:rPr>
              <a:t>What </a:t>
            </a:r>
            <a:r>
              <a:rPr sz="3300" b="1" spc="-15" dirty="0">
                <a:latin typeface="Calibri"/>
                <a:cs typeface="Calibri"/>
              </a:rPr>
              <a:t>are </a:t>
            </a:r>
            <a:r>
              <a:rPr sz="3300" b="1" dirty="0">
                <a:latin typeface="Calibri"/>
                <a:cs typeface="Calibri"/>
              </a:rPr>
              <a:t>the </a:t>
            </a:r>
            <a:r>
              <a:rPr sz="3300" b="1" spc="-4" dirty="0">
                <a:latin typeface="Calibri"/>
                <a:cs typeface="Calibri"/>
              </a:rPr>
              <a:t>ethics </a:t>
            </a:r>
            <a:r>
              <a:rPr sz="3300" b="1" dirty="0">
                <a:latin typeface="Calibri"/>
                <a:cs typeface="Calibri"/>
              </a:rPr>
              <a:t>of </a:t>
            </a:r>
            <a:r>
              <a:rPr sz="3300" b="1" spc="4" dirty="0">
                <a:latin typeface="Calibri"/>
                <a:cs typeface="Calibri"/>
              </a:rPr>
              <a:t> </a:t>
            </a:r>
            <a:r>
              <a:rPr sz="3300" b="1" i="1" spc="-8" dirty="0">
                <a:latin typeface="Calibri"/>
                <a:cs typeface="Calibri"/>
              </a:rPr>
              <a:t>technological</a:t>
            </a:r>
            <a:r>
              <a:rPr sz="3300" b="1" i="1" spc="-49" dirty="0">
                <a:latin typeface="Calibri"/>
                <a:cs typeface="Calibri"/>
              </a:rPr>
              <a:t> </a:t>
            </a:r>
            <a:r>
              <a:rPr sz="3300" b="1" i="1" spc="-11" dirty="0">
                <a:latin typeface="Calibri"/>
                <a:cs typeface="Calibri"/>
              </a:rPr>
              <a:t>innovation</a:t>
            </a:r>
            <a:r>
              <a:rPr sz="3300" b="1" spc="-41" dirty="0">
                <a:latin typeface="Calibri"/>
                <a:cs typeface="Calibri"/>
              </a:rPr>
              <a:t> </a:t>
            </a:r>
            <a:r>
              <a:rPr sz="3300" b="1" dirty="0">
                <a:latin typeface="Calibri"/>
                <a:cs typeface="Calibri"/>
              </a:rPr>
              <a:t>and </a:t>
            </a:r>
            <a:r>
              <a:rPr sz="3300" b="1" spc="-735" dirty="0">
                <a:latin typeface="Calibri"/>
                <a:cs typeface="Calibri"/>
              </a:rPr>
              <a:t> </a:t>
            </a:r>
            <a:r>
              <a:rPr sz="3300" b="1" i="1" spc="-4" dirty="0">
                <a:latin typeface="Calibri"/>
                <a:cs typeface="Calibri"/>
              </a:rPr>
              <a:t>scientific</a:t>
            </a:r>
            <a:r>
              <a:rPr sz="3300" b="1" i="1" spc="-19" dirty="0">
                <a:latin typeface="Calibri"/>
                <a:cs typeface="Calibri"/>
              </a:rPr>
              <a:t> </a:t>
            </a:r>
            <a:r>
              <a:rPr sz="3300" b="1" i="1" spc="-8" dirty="0">
                <a:latin typeface="Calibri"/>
                <a:cs typeface="Calibri"/>
              </a:rPr>
              <a:t>discovery</a:t>
            </a:r>
            <a:r>
              <a:rPr sz="3300" b="1" spc="-8" dirty="0">
                <a:latin typeface="Calibri"/>
                <a:cs typeface="Calibri"/>
              </a:rPr>
              <a:t>?</a:t>
            </a:r>
            <a:endParaRPr sz="33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318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Professional Licensing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A2994B-8179-B680-9315-1AC40437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120079" cy="3416400"/>
          </a:xfrm>
        </p:spPr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Notion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licensing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Software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Engineers was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explored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by</a:t>
            </a:r>
            <a:r>
              <a:rPr lang="en-US" altLang="zh-CN" sz="2000" spc="23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ACM panel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1999</a:t>
            </a: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sample of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their</a:t>
            </a:r>
            <a:r>
              <a:rPr lang="en-US" altLang="zh-CN" sz="2000" spc="-23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findings: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609600" lvl="1" indent="-257651">
              <a:spcBef>
                <a:spcPts val="19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Licensing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software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engineers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provides </a:t>
            </a:r>
            <a:r>
              <a:rPr lang="en-US" altLang="zh-CN" sz="1800" b="1" dirty="0">
                <a:latin typeface="Source Sans Pro" panose="020B0503030403020204" pitchFamily="34" charset="0"/>
                <a:cs typeface="Carlito"/>
              </a:rPr>
              <a:t>no </a:t>
            </a:r>
            <a:r>
              <a:rPr lang="en-US" altLang="zh-CN" sz="1800" b="1" spc="-8" dirty="0">
                <a:latin typeface="Source Sans Pro" panose="020B0503030403020204" pitchFamily="34" charset="0"/>
                <a:cs typeface="Carlito"/>
              </a:rPr>
              <a:t>guarantee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z="1800" spc="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software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quality</a:t>
            </a:r>
          </a:p>
          <a:p>
            <a:pPr marL="609600" marR="381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Obtaining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professional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license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requires demonstrating mastery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specified field of knowledge, usually requiring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test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60960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Difficult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specify </a:t>
            </a:r>
            <a:r>
              <a:rPr lang="en-US" altLang="zh-CN" sz="1800" b="1" dirty="0">
                <a:latin typeface="Source Sans Pro" panose="020B0503030403020204" pitchFamily="34" charset="0"/>
                <a:cs typeface="Carlito"/>
              </a:rPr>
              <a:t>widely </a:t>
            </a:r>
            <a:r>
              <a:rPr lang="en-US" altLang="zh-CN" sz="1800" b="1" spc="-4" dirty="0">
                <a:latin typeface="Source Sans Pro" panose="020B0503030403020204" pitchFamily="34" charset="0"/>
                <a:cs typeface="Carlito"/>
              </a:rPr>
              <a:t>accepted body </a:t>
            </a:r>
            <a:r>
              <a:rPr lang="en-US" altLang="zh-CN" sz="1800" b="1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1800" b="1" spc="-4" dirty="0">
                <a:latin typeface="Source Sans Pro" panose="020B0503030403020204" pitchFamily="34" charset="0"/>
                <a:cs typeface="Carlito"/>
              </a:rPr>
              <a:t>knowledge</a:t>
            </a:r>
            <a:r>
              <a:rPr lang="en-US" altLang="zh-CN" sz="1800" b="1" spc="-3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defining competency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in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Software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Engineering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(which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is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rapidly</a:t>
            </a:r>
            <a:r>
              <a:rPr lang="en-US" altLang="zh-CN" sz="1800" spc="-4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changing)</a:t>
            </a:r>
          </a:p>
          <a:p>
            <a:pPr>
              <a:spcBef>
                <a:spcPts val="34"/>
              </a:spcBef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Panel could not reach consensus on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licensing</a:t>
            </a:r>
            <a:r>
              <a:rPr lang="en-US" altLang="zh-CN" sz="2000" spc="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software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engineers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609600" lvl="1" indent="-257651">
              <a:spcBef>
                <a:spcPts val="19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600" dirty="0">
                <a:latin typeface="Source Sans Pro" panose="020B0503030403020204" pitchFamily="34" charset="0"/>
                <a:cs typeface="Carlito"/>
              </a:rPr>
              <a:t>Majority </a:t>
            </a:r>
            <a:r>
              <a:rPr lang="en-US" altLang="zh-CN" sz="1600" spc="-11" dirty="0">
                <a:latin typeface="Source Sans Pro" panose="020B0503030403020204" pitchFamily="34" charset="0"/>
                <a:cs typeface="Carlito"/>
              </a:rPr>
              <a:t>were</a:t>
            </a:r>
            <a:r>
              <a:rPr lang="en-US" altLang="zh-CN" sz="1600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600" spc="-4" dirty="0">
                <a:latin typeface="Source Sans Pro" panose="020B0503030403020204" pitchFamily="34" charset="0"/>
                <a:cs typeface="Carlito"/>
              </a:rPr>
              <a:t>opposed</a:t>
            </a:r>
            <a:endParaRPr lang="en-US" altLang="zh-CN" sz="1600" dirty="0"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Legal Liability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056C7-3E7F-B656-902E-0D4BEF1D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74135"/>
            <a:ext cx="8520600" cy="3594740"/>
          </a:xfrm>
        </p:spPr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8" dirty="0">
                <a:latin typeface="Carlito"/>
                <a:cs typeface="Carlito"/>
              </a:rPr>
              <a:t>Professionals </a:t>
            </a:r>
            <a:r>
              <a:rPr lang="en-US" altLang="zh-CN" sz="2000" spc="-11" dirty="0">
                <a:latin typeface="Carlito"/>
                <a:cs typeface="Carlito"/>
              </a:rPr>
              <a:t>are </a:t>
            </a:r>
            <a:r>
              <a:rPr lang="en-US" altLang="zh-CN" sz="2000" spc="-8" dirty="0">
                <a:latin typeface="Carlito"/>
                <a:cs typeface="Carlito"/>
              </a:rPr>
              <a:t>often legally </a:t>
            </a:r>
            <a:r>
              <a:rPr lang="en-US" altLang="zh-CN" sz="2000" dirty="0">
                <a:latin typeface="Carlito"/>
                <a:cs typeface="Carlito"/>
              </a:rPr>
              <a:t>liable </a:t>
            </a:r>
            <a:r>
              <a:rPr lang="en-US" altLang="zh-CN" sz="2000" spc="-15" dirty="0">
                <a:latin typeface="Carlito"/>
                <a:cs typeface="Carlito"/>
              </a:rPr>
              <a:t>for </a:t>
            </a:r>
            <a:r>
              <a:rPr lang="en-US" altLang="zh-CN" sz="2000" dirty="0">
                <a:latin typeface="Carlito"/>
                <a:cs typeface="Carlito"/>
              </a:rPr>
              <a:t>their </a:t>
            </a:r>
            <a:r>
              <a:rPr lang="en-US" altLang="zh-CN" sz="2000" spc="-8" dirty="0">
                <a:latin typeface="Carlito"/>
                <a:cs typeface="Carlito"/>
              </a:rPr>
              <a:t>work</a:t>
            </a:r>
            <a:r>
              <a:rPr lang="en-US" altLang="zh-CN" sz="2000" spc="-19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product</a:t>
            </a:r>
            <a:endParaRPr lang="en-US" altLang="zh-CN" sz="2000" dirty="0">
              <a:latin typeface="Carlito"/>
              <a:cs typeface="Carlito"/>
            </a:endParaRPr>
          </a:p>
          <a:p>
            <a:pPr marL="609600" lvl="1" indent="-257651">
              <a:spcBef>
                <a:spcPts val="23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Medical and </a:t>
            </a:r>
            <a:r>
              <a:rPr lang="en-US" altLang="zh-CN" sz="1800" spc="-8" dirty="0">
                <a:latin typeface="Carlito"/>
                <a:cs typeface="Carlito"/>
              </a:rPr>
              <a:t>legal</a:t>
            </a:r>
            <a:r>
              <a:rPr lang="en-US" altLang="zh-CN" sz="1800" spc="-15" dirty="0">
                <a:latin typeface="Carlito"/>
                <a:cs typeface="Carlito"/>
              </a:rPr>
              <a:t> </a:t>
            </a:r>
            <a:r>
              <a:rPr lang="en-US" altLang="zh-CN" sz="1800" spc="-4" dirty="0">
                <a:latin typeface="Carlito"/>
                <a:cs typeface="Carlito"/>
              </a:rPr>
              <a:t>malpractice</a:t>
            </a:r>
            <a:endParaRPr lang="en-US" altLang="zh-CN" sz="2000" dirty="0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Carlito"/>
                <a:cs typeface="Carlito"/>
              </a:rPr>
              <a:t>Should </a:t>
            </a:r>
            <a:r>
              <a:rPr lang="en-US" altLang="zh-CN" sz="2000" spc="-11" dirty="0">
                <a:latin typeface="Carlito"/>
                <a:cs typeface="Carlito"/>
              </a:rPr>
              <a:t>software </a:t>
            </a:r>
            <a:r>
              <a:rPr lang="en-US" altLang="zh-CN" sz="2000" spc="-8" dirty="0">
                <a:latin typeface="Carlito"/>
                <a:cs typeface="Carlito"/>
              </a:rPr>
              <a:t>professionals </a:t>
            </a:r>
            <a:r>
              <a:rPr lang="en-US" altLang="zh-CN" sz="2000" spc="-4" dirty="0">
                <a:latin typeface="Carlito"/>
                <a:cs typeface="Carlito"/>
              </a:rPr>
              <a:t>be </a:t>
            </a:r>
            <a:r>
              <a:rPr lang="en-US" altLang="zh-CN" sz="2000" dirty="0">
                <a:latin typeface="Carlito"/>
                <a:cs typeface="Carlito"/>
              </a:rPr>
              <a:t>liable </a:t>
            </a:r>
            <a:r>
              <a:rPr lang="en-US" altLang="zh-CN" sz="2000" spc="-15" dirty="0">
                <a:latin typeface="Carlito"/>
                <a:cs typeface="Carlito"/>
              </a:rPr>
              <a:t>for </a:t>
            </a:r>
            <a:r>
              <a:rPr lang="en-US" altLang="zh-CN" sz="2000" dirty="0">
                <a:latin typeface="Carlito"/>
                <a:cs typeface="Carlito"/>
              </a:rPr>
              <a:t>their </a:t>
            </a:r>
            <a:r>
              <a:rPr lang="en-US" altLang="zh-CN" sz="2000" spc="-8" dirty="0">
                <a:latin typeface="Carlito"/>
                <a:cs typeface="Carlito"/>
              </a:rPr>
              <a:t>work</a:t>
            </a:r>
            <a:r>
              <a:rPr lang="en-US" altLang="zh-CN" sz="2000" spc="-23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product</a:t>
            </a:r>
            <a:endParaRPr lang="en-US" altLang="zh-CN" sz="2000" dirty="0">
              <a:latin typeface="Carlito"/>
              <a:cs typeface="Carlito"/>
            </a:endParaRPr>
          </a:p>
          <a:p>
            <a:pPr marL="609600" lvl="1" indent="-257651">
              <a:spcBef>
                <a:spcPts val="23"/>
              </a:spcBef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dirty="0">
                <a:latin typeface="Carlito"/>
                <a:cs typeface="Carlito"/>
              </a:rPr>
              <a:t>Should </a:t>
            </a:r>
            <a:r>
              <a:rPr lang="en-US" altLang="zh-CN" sz="1800" spc="-8" dirty="0">
                <a:latin typeface="Carlito"/>
                <a:cs typeface="Carlito"/>
              </a:rPr>
              <a:t>you </a:t>
            </a:r>
            <a:r>
              <a:rPr lang="en-US" altLang="zh-CN" sz="1800" dirty="0">
                <a:latin typeface="Carlito"/>
                <a:cs typeface="Carlito"/>
              </a:rPr>
              <a:t>be able </a:t>
            </a:r>
            <a:r>
              <a:rPr lang="en-US" altLang="zh-CN" sz="1800" spc="-8" dirty="0">
                <a:latin typeface="Carlito"/>
                <a:cs typeface="Carlito"/>
              </a:rPr>
              <a:t>to </a:t>
            </a:r>
            <a:r>
              <a:rPr lang="en-US" altLang="zh-CN" sz="1800" spc="-4" dirty="0">
                <a:latin typeface="Carlito"/>
                <a:cs typeface="Carlito"/>
              </a:rPr>
              <a:t>sue </a:t>
            </a:r>
            <a:r>
              <a:rPr lang="en-US" altLang="zh-CN" sz="1800" spc="-8" dirty="0">
                <a:latin typeface="Carlito"/>
                <a:cs typeface="Carlito"/>
              </a:rPr>
              <a:t>Microsoft </a:t>
            </a:r>
            <a:r>
              <a:rPr lang="en-US" altLang="zh-CN" sz="1800" spc="-11" dirty="0">
                <a:latin typeface="Carlito"/>
                <a:cs typeface="Carlito"/>
              </a:rPr>
              <a:t>for </a:t>
            </a:r>
            <a:r>
              <a:rPr lang="en-US" altLang="zh-CN" sz="1800" spc="-4" dirty="0">
                <a:latin typeface="Carlito"/>
                <a:cs typeface="Carlito"/>
              </a:rPr>
              <a:t>time </a:t>
            </a:r>
            <a:r>
              <a:rPr lang="en-US" altLang="zh-CN" sz="1800" spc="-8" dirty="0">
                <a:latin typeface="Carlito"/>
                <a:cs typeface="Carlito"/>
              </a:rPr>
              <a:t>lost </a:t>
            </a:r>
            <a:r>
              <a:rPr lang="en-US" altLang="zh-CN" sz="1800" dirty="0">
                <a:latin typeface="Carlito"/>
                <a:cs typeface="Carlito"/>
              </a:rPr>
              <a:t>if </a:t>
            </a:r>
            <a:r>
              <a:rPr lang="en-US" altLang="zh-CN" sz="1800" spc="-8" dirty="0">
                <a:latin typeface="Carlito"/>
                <a:cs typeface="Carlito"/>
              </a:rPr>
              <a:t>your</a:t>
            </a:r>
            <a:r>
              <a:rPr lang="en-US" altLang="zh-CN" sz="1800" spc="-23" dirty="0">
                <a:latin typeface="Carlito"/>
                <a:cs typeface="Carlito"/>
              </a:rPr>
              <a:t> </a:t>
            </a:r>
            <a:r>
              <a:rPr lang="en-US" altLang="zh-CN" sz="1800" spc="-11" dirty="0">
                <a:latin typeface="Carlito"/>
                <a:cs typeface="Carlito"/>
              </a:rPr>
              <a:t>word </a:t>
            </a:r>
            <a:r>
              <a:rPr lang="en-US" altLang="zh-CN" sz="1800" spc="-8" dirty="0">
                <a:latin typeface="Carlito"/>
                <a:cs typeface="Carlito"/>
              </a:rPr>
              <a:t>processor </a:t>
            </a:r>
            <a:r>
              <a:rPr lang="en-US" altLang="zh-CN" sz="1800" spc="-4" dirty="0">
                <a:latin typeface="Carlito"/>
                <a:cs typeface="Carlito"/>
              </a:rPr>
              <a:t>crashes? </a:t>
            </a:r>
            <a:r>
              <a:rPr lang="en-US" altLang="zh-CN" sz="1800" dirty="0">
                <a:latin typeface="Carlito"/>
                <a:cs typeface="Carlito"/>
              </a:rPr>
              <a:t>Or </a:t>
            </a:r>
            <a:r>
              <a:rPr lang="en-US" altLang="zh-CN" sz="1800" spc="-11" dirty="0">
                <a:latin typeface="Carlito"/>
                <a:cs typeface="Carlito"/>
              </a:rPr>
              <a:t>negative </a:t>
            </a:r>
            <a:r>
              <a:rPr lang="en-US" altLang="zh-CN" sz="1800" spc="-8" dirty="0">
                <a:latin typeface="Carlito"/>
                <a:cs typeface="Carlito"/>
              </a:rPr>
              <a:t>result </a:t>
            </a:r>
            <a:r>
              <a:rPr lang="en-US" altLang="zh-CN" sz="1800" spc="-4" dirty="0">
                <a:latin typeface="Carlito"/>
                <a:cs typeface="Carlito"/>
              </a:rPr>
              <a:t>of miscalculation </a:t>
            </a:r>
            <a:r>
              <a:rPr lang="en-US" altLang="zh-CN" sz="1800" dirty="0">
                <a:latin typeface="Carlito"/>
                <a:cs typeface="Carlito"/>
              </a:rPr>
              <a:t>in</a:t>
            </a:r>
            <a:r>
              <a:rPr lang="en-US" altLang="zh-CN" sz="1800" spc="64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Excel?</a:t>
            </a:r>
            <a:endParaRPr lang="en-US" altLang="zh-CN" sz="1800" dirty="0">
              <a:latin typeface="Carlito"/>
              <a:cs typeface="Carlito"/>
            </a:endParaRPr>
          </a:p>
          <a:p>
            <a:pPr marL="609600" lvl="1" indent="-257651">
              <a:buFont typeface="Arial"/>
              <a:buChar char="•"/>
              <a:tabLst>
                <a:tab pos="609124" algn="l"/>
                <a:tab pos="610076" algn="l"/>
              </a:tabLst>
            </a:pPr>
            <a:r>
              <a:rPr lang="en-US" altLang="zh-CN" sz="1800" spc="-15" dirty="0">
                <a:latin typeface="Carlito"/>
                <a:cs typeface="Carlito"/>
              </a:rPr>
              <a:t>Generally, </a:t>
            </a:r>
            <a:r>
              <a:rPr lang="en-US" altLang="zh-CN" sz="1800" spc="-8" dirty="0">
                <a:latin typeface="Carlito"/>
                <a:cs typeface="Carlito"/>
              </a:rPr>
              <a:t>you </a:t>
            </a:r>
            <a:r>
              <a:rPr lang="en-US" altLang="zh-CN" sz="1800" b="1" spc="-8" dirty="0">
                <a:latin typeface="Carlito"/>
                <a:cs typeface="Carlito"/>
              </a:rPr>
              <a:t>give </a:t>
            </a:r>
            <a:r>
              <a:rPr lang="en-US" altLang="zh-CN" sz="1800" b="1" spc="-4" dirty="0">
                <a:latin typeface="Carlito"/>
                <a:cs typeface="Carlito"/>
              </a:rPr>
              <a:t>up</a:t>
            </a:r>
            <a:r>
              <a:rPr lang="en-US" altLang="zh-CN" sz="1800" spc="-4" dirty="0">
                <a:latin typeface="Carlito"/>
                <a:cs typeface="Carlito"/>
              </a:rPr>
              <a:t> </a:t>
            </a:r>
            <a:r>
              <a:rPr lang="en-US" altLang="zh-CN" sz="1800" dirty="0">
                <a:latin typeface="Carlito"/>
                <a:cs typeface="Carlito"/>
              </a:rPr>
              <a:t>those </a:t>
            </a:r>
            <a:r>
              <a:rPr lang="en-US" altLang="zh-CN" sz="1800" spc="-4" dirty="0">
                <a:latin typeface="Carlito"/>
                <a:cs typeface="Carlito"/>
              </a:rPr>
              <a:t>rights </a:t>
            </a:r>
            <a:r>
              <a:rPr lang="en-US" altLang="zh-CN" sz="1800" dirty="0">
                <a:latin typeface="Carlito"/>
                <a:cs typeface="Carlito"/>
              </a:rPr>
              <a:t>when </a:t>
            </a:r>
            <a:r>
              <a:rPr lang="en-US" altLang="zh-CN" sz="1800" spc="-8" dirty="0">
                <a:latin typeface="Carlito"/>
                <a:cs typeface="Carlito"/>
              </a:rPr>
              <a:t>you </a:t>
            </a:r>
            <a:r>
              <a:rPr lang="en-US" altLang="zh-CN" sz="1800" spc="-4" dirty="0">
                <a:latin typeface="Carlito"/>
                <a:cs typeface="Carlito"/>
              </a:rPr>
              <a:t>agree </a:t>
            </a:r>
            <a:r>
              <a:rPr lang="en-US" altLang="zh-CN" sz="1800" spc="-11" dirty="0">
                <a:latin typeface="Carlito"/>
                <a:cs typeface="Carlito"/>
              </a:rPr>
              <a:t>to </a:t>
            </a:r>
            <a:r>
              <a:rPr lang="en-US" altLang="zh-CN" sz="1800" dirty="0">
                <a:latin typeface="Carlito"/>
                <a:cs typeface="Carlito"/>
              </a:rPr>
              <a:t>the </a:t>
            </a:r>
            <a:r>
              <a:rPr lang="en-US" altLang="zh-CN" sz="1800" b="1" u="sng" dirty="0">
                <a:latin typeface="Carlito"/>
                <a:cs typeface="Carlito"/>
              </a:rPr>
              <a:t>End</a:t>
            </a:r>
            <a:r>
              <a:rPr lang="en-US" altLang="zh-CN" sz="1800" b="1" u="sng" spc="-4" dirty="0">
                <a:latin typeface="Carlito"/>
                <a:cs typeface="Carlito"/>
              </a:rPr>
              <a:t> User Licensing Agreement </a:t>
            </a:r>
            <a:r>
              <a:rPr lang="en-US" altLang="zh-CN" sz="1800" dirty="0">
                <a:latin typeface="Carlito"/>
                <a:cs typeface="Carlito"/>
              </a:rPr>
              <a:t>(EULA)… </a:t>
            </a:r>
            <a:r>
              <a:rPr lang="en-US" altLang="zh-CN" sz="1800" spc="-4" dirty="0">
                <a:latin typeface="Carlito"/>
                <a:cs typeface="Carlito"/>
              </a:rPr>
              <a:t>that </a:t>
            </a:r>
            <a:r>
              <a:rPr lang="en-US" altLang="zh-CN" sz="1800" spc="-8" dirty="0">
                <a:latin typeface="Carlito"/>
                <a:cs typeface="Carlito"/>
              </a:rPr>
              <a:t>you </a:t>
            </a:r>
            <a:r>
              <a:rPr lang="en-US" altLang="zh-CN" sz="1800" dirty="0">
                <a:latin typeface="Carlito"/>
                <a:cs typeface="Carlito"/>
              </a:rPr>
              <a:t>don’t</a:t>
            </a:r>
            <a:r>
              <a:rPr lang="en-US" altLang="zh-CN" sz="1800" spc="-34" dirty="0">
                <a:latin typeface="Carlito"/>
                <a:cs typeface="Carlito"/>
              </a:rPr>
              <a:t> </a:t>
            </a:r>
            <a:r>
              <a:rPr lang="en-US" altLang="zh-CN" sz="1800" spc="-8" dirty="0">
                <a:latin typeface="Carlito"/>
                <a:cs typeface="Carlito"/>
              </a:rPr>
              <a:t>read</a:t>
            </a:r>
            <a:endParaRPr lang="en-US" altLang="zh-CN" sz="1800" dirty="0">
              <a:latin typeface="Carlito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8" dirty="0">
                <a:latin typeface="Carlito"/>
                <a:cs typeface="Carlito"/>
              </a:rPr>
              <a:t>Excerpt </a:t>
            </a:r>
            <a:r>
              <a:rPr lang="en-US" altLang="zh-CN" sz="2000" spc="-11" dirty="0">
                <a:latin typeface="Carlito"/>
                <a:cs typeface="Carlito"/>
              </a:rPr>
              <a:t>from </a:t>
            </a:r>
            <a:r>
              <a:rPr lang="en-US" altLang="zh-CN" sz="2000" dirty="0">
                <a:latin typeface="Carlito"/>
                <a:cs typeface="Carlito"/>
              </a:rPr>
              <a:t>the </a:t>
            </a:r>
            <a:r>
              <a:rPr lang="en-US" altLang="zh-CN" sz="2000" spc="-8" dirty="0">
                <a:latin typeface="Carlito"/>
                <a:cs typeface="Carlito"/>
              </a:rPr>
              <a:t>Windows </a:t>
            </a:r>
            <a:r>
              <a:rPr lang="en-US" altLang="zh-CN" sz="2000" dirty="0">
                <a:latin typeface="Carlito"/>
                <a:cs typeface="Carlito"/>
              </a:rPr>
              <a:t>10</a:t>
            </a:r>
            <a:r>
              <a:rPr lang="en-US" altLang="zh-CN" sz="2000" spc="-34" dirty="0">
                <a:latin typeface="Carlito"/>
                <a:cs typeface="Carlito"/>
              </a:rPr>
              <a:t> </a:t>
            </a:r>
            <a:r>
              <a:rPr lang="en-US" altLang="zh-CN" sz="2000" spc="-4" dirty="0">
                <a:latin typeface="Carlito"/>
                <a:cs typeface="Carlito"/>
              </a:rPr>
              <a:t>EULA:</a:t>
            </a:r>
            <a:endParaRPr lang="en-US" altLang="zh-CN" sz="2000" dirty="0">
              <a:latin typeface="Carlito"/>
              <a:cs typeface="Carlito"/>
            </a:endParaRPr>
          </a:p>
          <a:p>
            <a:pPr marL="9525" indent="0">
              <a:buNone/>
              <a:tabLst>
                <a:tab pos="266224" algn="l"/>
                <a:tab pos="266700" algn="l"/>
              </a:tabLst>
            </a:pPr>
            <a:r>
              <a:rPr lang="en-US" altLang="zh-CN" sz="1600" i="1" spc="-8" dirty="0">
                <a:latin typeface="Carlito"/>
                <a:cs typeface="Carlito"/>
              </a:rPr>
              <a:t>“Except </a:t>
            </a:r>
            <a:r>
              <a:rPr lang="en-US" altLang="zh-CN" sz="1600" i="1" spc="-11" dirty="0">
                <a:latin typeface="Carlito"/>
                <a:cs typeface="Carlito"/>
              </a:rPr>
              <a:t>for </a:t>
            </a:r>
            <a:r>
              <a:rPr lang="en-US" altLang="zh-CN" sz="1600" i="1" spc="-8" dirty="0">
                <a:latin typeface="Carlito"/>
                <a:cs typeface="Carlito"/>
              </a:rPr>
              <a:t>any </a:t>
            </a:r>
            <a:r>
              <a:rPr lang="en-US" altLang="zh-CN" sz="1600" i="1" spc="-23" dirty="0">
                <a:latin typeface="Carlito"/>
                <a:cs typeface="Carlito"/>
              </a:rPr>
              <a:t>repair, </a:t>
            </a:r>
            <a:r>
              <a:rPr lang="en-US" altLang="zh-CN" sz="1600" i="1" spc="-4" dirty="0">
                <a:latin typeface="Carlito"/>
                <a:cs typeface="Carlito"/>
              </a:rPr>
              <a:t>replacement, or </a:t>
            </a:r>
            <a:r>
              <a:rPr lang="en-US" altLang="zh-CN" sz="1600" i="1" spc="-8" dirty="0">
                <a:latin typeface="Carlito"/>
                <a:cs typeface="Carlito"/>
              </a:rPr>
              <a:t>refund </a:t>
            </a:r>
            <a:r>
              <a:rPr lang="en-US" altLang="zh-CN" sz="1600" i="1" spc="-4" dirty="0">
                <a:latin typeface="Carlito"/>
                <a:cs typeface="Carlito"/>
              </a:rPr>
              <a:t>that Microsoft, or </a:t>
            </a:r>
            <a:r>
              <a:rPr lang="en-US" altLang="zh-CN" sz="1600" i="1" dirty="0">
                <a:latin typeface="Carlito"/>
                <a:cs typeface="Carlito"/>
              </a:rPr>
              <a:t>the </a:t>
            </a:r>
            <a:r>
              <a:rPr lang="en-US" altLang="zh-CN" sz="1600" i="1" spc="-4" dirty="0">
                <a:latin typeface="Carlito"/>
                <a:cs typeface="Carlito"/>
              </a:rPr>
              <a:t>device  manufacturer or </a:t>
            </a:r>
            <a:r>
              <a:rPr lang="en-US" altLang="zh-CN" sz="1600" i="1" spc="-19" dirty="0">
                <a:latin typeface="Carlito"/>
                <a:cs typeface="Carlito"/>
              </a:rPr>
              <a:t>installer, </a:t>
            </a:r>
            <a:r>
              <a:rPr lang="en-US" altLang="zh-CN" sz="1600" i="1" spc="-11" dirty="0">
                <a:latin typeface="Carlito"/>
                <a:cs typeface="Carlito"/>
              </a:rPr>
              <a:t>may </a:t>
            </a:r>
            <a:r>
              <a:rPr lang="en-US" altLang="zh-CN" sz="1600" i="1" spc="-8" dirty="0">
                <a:latin typeface="Carlito"/>
                <a:cs typeface="Carlito"/>
              </a:rPr>
              <a:t>provide, </a:t>
            </a:r>
            <a:r>
              <a:rPr lang="en-US" altLang="zh-CN" sz="1600" b="1" i="1" spc="-8" dirty="0">
                <a:latin typeface="Carlito"/>
                <a:cs typeface="Carlito"/>
              </a:rPr>
              <a:t>you </a:t>
            </a:r>
            <a:r>
              <a:rPr lang="en-US" altLang="zh-CN" sz="1600" b="1" i="1" spc="-11" dirty="0">
                <a:latin typeface="Carlito"/>
                <a:cs typeface="Carlito"/>
              </a:rPr>
              <a:t>may </a:t>
            </a:r>
            <a:r>
              <a:rPr lang="en-US" altLang="zh-CN" sz="1600" b="1" i="1" dirty="0">
                <a:latin typeface="Carlito"/>
                <a:cs typeface="Carlito"/>
              </a:rPr>
              <a:t>not under this </a:t>
            </a:r>
            <a:r>
              <a:rPr lang="en-US" altLang="zh-CN" sz="1600" b="1" i="1" spc="-4" dirty="0">
                <a:latin typeface="Carlito"/>
                <a:cs typeface="Carlito"/>
              </a:rPr>
              <a:t>limited  </a:t>
            </a:r>
            <a:r>
              <a:rPr lang="en-US" altLang="zh-CN" sz="1600" b="1" i="1" spc="-23" dirty="0">
                <a:latin typeface="Carlito"/>
                <a:cs typeface="Carlito"/>
              </a:rPr>
              <a:t>warranty, </a:t>
            </a:r>
            <a:r>
              <a:rPr lang="en-US" altLang="zh-CN" sz="1600" b="1" i="1" dirty="0">
                <a:latin typeface="Carlito"/>
                <a:cs typeface="Carlito"/>
              </a:rPr>
              <a:t>under </a:t>
            </a:r>
            <a:r>
              <a:rPr lang="en-US" altLang="zh-CN" sz="1600" b="1" i="1" spc="-11" dirty="0">
                <a:latin typeface="Carlito"/>
                <a:cs typeface="Carlito"/>
              </a:rPr>
              <a:t>any </a:t>
            </a:r>
            <a:r>
              <a:rPr lang="en-US" altLang="zh-CN" sz="1600" b="1" i="1" dirty="0">
                <a:latin typeface="Carlito"/>
                <a:cs typeface="Carlito"/>
              </a:rPr>
              <a:t>other part of this </a:t>
            </a:r>
            <a:r>
              <a:rPr lang="en-US" altLang="zh-CN" sz="1600" b="1" i="1" spc="-8" dirty="0">
                <a:latin typeface="Carlito"/>
                <a:cs typeface="Carlito"/>
              </a:rPr>
              <a:t>agreement, </a:t>
            </a:r>
            <a:r>
              <a:rPr lang="en-US" altLang="zh-CN" sz="1600" b="1" i="1" dirty="0">
                <a:latin typeface="Carlito"/>
                <a:cs typeface="Carlito"/>
              </a:rPr>
              <a:t>or under </a:t>
            </a:r>
            <a:r>
              <a:rPr lang="en-US" altLang="zh-CN" sz="1600" b="1" i="1" spc="-11" dirty="0">
                <a:latin typeface="Carlito"/>
                <a:cs typeface="Carlito"/>
              </a:rPr>
              <a:t>any theory,  </a:t>
            </a:r>
            <a:r>
              <a:rPr lang="en-US" altLang="zh-CN" sz="1600" b="1" i="1" spc="-8" dirty="0">
                <a:latin typeface="Carlito"/>
                <a:cs typeface="Carlito"/>
              </a:rPr>
              <a:t>recover </a:t>
            </a:r>
            <a:r>
              <a:rPr lang="en-US" altLang="zh-CN" sz="1600" b="1" i="1" spc="-11" dirty="0">
                <a:latin typeface="Carlito"/>
                <a:cs typeface="Carlito"/>
              </a:rPr>
              <a:t>any </a:t>
            </a:r>
            <a:r>
              <a:rPr lang="en-US" altLang="zh-CN" sz="1600" b="1" i="1" spc="-4" dirty="0">
                <a:latin typeface="Carlito"/>
                <a:cs typeface="Carlito"/>
              </a:rPr>
              <a:t>damages </a:t>
            </a:r>
            <a:r>
              <a:rPr lang="en-US" altLang="zh-CN" sz="1600" b="1" i="1" dirty="0">
                <a:latin typeface="Carlito"/>
                <a:cs typeface="Carlito"/>
              </a:rPr>
              <a:t>or other </a:t>
            </a:r>
            <a:r>
              <a:rPr lang="en-US" altLang="zh-CN" sz="1600" b="1" i="1" spc="-4" dirty="0">
                <a:latin typeface="Carlito"/>
                <a:cs typeface="Carlito"/>
              </a:rPr>
              <a:t>remedy</a:t>
            </a:r>
            <a:r>
              <a:rPr lang="en-US" altLang="zh-CN" sz="1600" i="1" spc="-4" dirty="0">
                <a:latin typeface="Carlito"/>
                <a:cs typeface="Carlito"/>
              </a:rPr>
              <a:t>, </a:t>
            </a:r>
            <a:r>
              <a:rPr lang="en-US" altLang="zh-CN" sz="1600" i="1" dirty="0">
                <a:latin typeface="Carlito"/>
                <a:cs typeface="Carlito"/>
              </a:rPr>
              <a:t>including </a:t>
            </a:r>
            <a:r>
              <a:rPr lang="en-US" altLang="zh-CN" sz="1600" i="1" spc="-8" dirty="0">
                <a:latin typeface="Carlito"/>
                <a:cs typeface="Carlito"/>
              </a:rPr>
              <a:t>lost profits </a:t>
            </a:r>
            <a:r>
              <a:rPr lang="en-US" altLang="zh-CN" sz="1600" i="1" spc="-4" dirty="0">
                <a:latin typeface="Carlito"/>
                <a:cs typeface="Carlito"/>
              </a:rPr>
              <a:t>or direct,  consequential, special, indirect, or incidental</a:t>
            </a:r>
            <a:r>
              <a:rPr lang="en-US" altLang="zh-CN" sz="1600" i="1" spc="26" dirty="0">
                <a:latin typeface="Carlito"/>
                <a:cs typeface="Carlito"/>
              </a:rPr>
              <a:t> </a:t>
            </a:r>
            <a:r>
              <a:rPr lang="en-US" altLang="zh-CN" sz="1600" i="1" spc="-4" dirty="0">
                <a:latin typeface="Carlito"/>
                <a:cs typeface="Carlito"/>
              </a:rPr>
              <a:t>damages.”</a:t>
            </a:r>
            <a:endParaRPr lang="en-US" altLang="zh-CN" sz="1600" i="1" dirty="0"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Legal Liability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03C55-B2ED-2FEB-895D-6937B7915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So,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should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doctor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be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able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have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you agree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EULA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not  be entitled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any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damages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for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negative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outcomes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order to 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perform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standard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operation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on</a:t>
            </a:r>
            <a:r>
              <a:rPr lang="en-US" altLang="zh-CN" sz="2000" spc="-3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you?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11"/>
              </a:spcBef>
              <a:buFont typeface="Arial"/>
              <a:buChar char="•"/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Why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is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that </a:t>
            </a:r>
            <a:r>
              <a:rPr lang="en-US" altLang="zh-CN" sz="2000" b="1" spc="-4" dirty="0">
                <a:latin typeface="Source Sans Pro" panose="020B0503030403020204" pitchFamily="34" charset="0"/>
                <a:cs typeface="Carlito"/>
              </a:rPr>
              <a:t>acceptable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for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software?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Today’s Agenda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E9A77E-50C4-81EE-283E-2A2D7F5B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42900">
              <a:spcBef>
                <a:spcPts val="75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Why </a:t>
            </a:r>
            <a:r>
              <a:rPr lang="en-US" altLang="zh-CN" sz="1800" i="1" spc="-45" dirty="0">
                <a:latin typeface="Source Sans Pro" panose="020B0503030403020204" pitchFamily="34" charset="0"/>
                <a:cs typeface="Carlito"/>
              </a:rPr>
              <a:t>You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Taking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this</a:t>
            </a:r>
            <a:r>
              <a:rPr lang="en-US" altLang="zh-CN" sz="1800" spc="5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Class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spcBef>
                <a:spcPts val="4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Three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Dimensions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z="1800" spc="-4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Professional codes of</a:t>
            </a:r>
            <a:r>
              <a:rPr lang="en-US" altLang="zh-CN" sz="1800" spc="-3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b="1" spc="-4" dirty="0">
                <a:latin typeface="Source Sans Pro" panose="020B0503030403020204" pitchFamily="34" charset="0"/>
                <a:cs typeface="Carlito"/>
              </a:rPr>
              <a:t>Disciplinary</a:t>
            </a:r>
            <a:r>
              <a:rPr lang="en-US" altLang="zh-CN" sz="1800" b="1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b="1" spc="-4" dirty="0">
                <a:latin typeface="Source Sans Pro" panose="020B0503030403020204" pitchFamily="34" charset="0"/>
                <a:cs typeface="Carlito"/>
              </a:rPr>
              <a:t>perspectives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Discussion of</a:t>
            </a: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Cases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Lenses</a:t>
            </a:r>
            <a:endParaRPr lang="en-CA"/>
          </a:p>
        </p:txBody>
      </p:sp>
      <p:sp>
        <p:nvSpPr>
          <p:cNvPr id="3" name="object 3"/>
          <p:cNvSpPr/>
          <p:nvPr/>
        </p:nvSpPr>
        <p:spPr>
          <a:xfrm>
            <a:off x="4938903" y="1152144"/>
            <a:ext cx="2251709" cy="1613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4" name="object 4"/>
          <p:cNvGrpSpPr/>
          <p:nvPr/>
        </p:nvGrpSpPr>
        <p:grpSpPr>
          <a:xfrm>
            <a:off x="3386161" y="2884932"/>
            <a:ext cx="2621756" cy="1765459"/>
            <a:chOff x="2990881" y="3846576"/>
            <a:chExt cx="3495675" cy="2353945"/>
          </a:xfrm>
        </p:grpSpPr>
        <p:sp>
          <p:nvSpPr>
            <p:cNvPr id="5" name="object 5"/>
            <p:cNvSpPr/>
            <p:nvPr/>
          </p:nvSpPr>
          <p:spPr>
            <a:xfrm>
              <a:off x="2990881" y="3856873"/>
              <a:ext cx="2676864" cy="2343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5663183" y="3846576"/>
              <a:ext cx="752868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5722619" y="3880104"/>
              <a:ext cx="638555" cy="537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5722619" y="3880104"/>
              <a:ext cx="638810" cy="538480"/>
            </a:xfrm>
            <a:custGeom>
              <a:avLst/>
              <a:gdLst/>
              <a:ahLst/>
              <a:cxnLst/>
              <a:rect l="l" t="t" r="r" b="b"/>
              <a:pathLst>
                <a:path w="638810" h="538479">
                  <a:moveTo>
                    <a:pt x="0" y="205486"/>
                  </a:moveTo>
                  <a:lnTo>
                    <a:pt x="243966" y="205486"/>
                  </a:lnTo>
                  <a:lnTo>
                    <a:pt x="319277" y="0"/>
                  </a:lnTo>
                  <a:lnTo>
                    <a:pt x="394588" y="205486"/>
                  </a:lnTo>
                  <a:lnTo>
                    <a:pt x="638555" y="205486"/>
                  </a:lnTo>
                  <a:lnTo>
                    <a:pt x="441197" y="332486"/>
                  </a:lnTo>
                  <a:lnTo>
                    <a:pt x="516635" y="537972"/>
                  </a:lnTo>
                  <a:lnTo>
                    <a:pt x="319277" y="410972"/>
                  </a:lnTo>
                  <a:lnTo>
                    <a:pt x="121919" y="537972"/>
                  </a:lnTo>
                  <a:lnTo>
                    <a:pt x="197357" y="332486"/>
                  </a:lnTo>
                  <a:lnTo>
                    <a:pt x="0" y="20548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5787931" y="5221030"/>
              <a:ext cx="698444" cy="5992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820155" y="5227320"/>
              <a:ext cx="638556" cy="5379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0155" y="5227320"/>
              <a:ext cx="638810" cy="538480"/>
            </a:xfrm>
            <a:custGeom>
              <a:avLst/>
              <a:gdLst/>
              <a:ahLst/>
              <a:cxnLst/>
              <a:rect l="l" t="t" r="r" b="b"/>
              <a:pathLst>
                <a:path w="638810" h="538479">
                  <a:moveTo>
                    <a:pt x="0" y="205485"/>
                  </a:moveTo>
                  <a:lnTo>
                    <a:pt x="243967" y="205485"/>
                  </a:lnTo>
                  <a:lnTo>
                    <a:pt x="319278" y="0"/>
                  </a:lnTo>
                  <a:lnTo>
                    <a:pt x="394589" y="205485"/>
                  </a:lnTo>
                  <a:lnTo>
                    <a:pt x="638556" y="205485"/>
                  </a:lnTo>
                  <a:lnTo>
                    <a:pt x="441198" y="332485"/>
                  </a:lnTo>
                  <a:lnTo>
                    <a:pt x="516636" y="537971"/>
                  </a:lnTo>
                  <a:lnTo>
                    <a:pt x="319278" y="410971"/>
                  </a:lnTo>
                  <a:lnTo>
                    <a:pt x="121920" y="537971"/>
                  </a:lnTo>
                  <a:lnTo>
                    <a:pt x="197358" y="332485"/>
                  </a:lnTo>
                  <a:lnTo>
                    <a:pt x="0" y="20548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2" name="object 12"/>
          <p:cNvSpPr/>
          <p:nvPr/>
        </p:nvSpPr>
        <p:spPr>
          <a:xfrm>
            <a:off x="1831086" y="1327024"/>
            <a:ext cx="1665175" cy="1336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 txBox="1"/>
          <p:nvPr/>
        </p:nvSpPr>
        <p:spPr>
          <a:xfrm>
            <a:off x="1776069" y="2780538"/>
            <a:ext cx="88868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Technologist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7108" y="1158583"/>
            <a:ext cx="84915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rlito"/>
                <a:cs typeface="Carlito"/>
              </a:rPr>
              <a:t>Philosopher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1415" y="3539870"/>
            <a:ext cx="1605439" cy="632545"/>
          </a:xfrm>
          <a:prstGeom prst="rect">
            <a:avLst/>
          </a:prstGeom>
        </p:spPr>
        <p:txBody>
          <a:bodyPr vert="horz" wrap="square" lIns="0" tIns="113348" rIns="0" bIns="0" rtlCol="0">
            <a:spAutoFit/>
          </a:bodyPr>
          <a:lstStyle/>
          <a:p>
            <a:pPr marL="9525">
              <a:spcBef>
                <a:spcPts val="893"/>
              </a:spcBef>
            </a:pPr>
            <a:r>
              <a:rPr sz="1350" spc="-11" dirty="0">
                <a:latin typeface="Carlito"/>
                <a:cs typeface="Carlito"/>
              </a:rPr>
              <a:t>Policymaker</a:t>
            </a:r>
            <a:endParaRPr sz="1350">
              <a:latin typeface="Carlito"/>
              <a:cs typeface="Carlito"/>
            </a:endParaRPr>
          </a:p>
          <a:p>
            <a:pPr marL="203359">
              <a:spcBef>
                <a:spcPts val="818"/>
              </a:spcBef>
            </a:pPr>
            <a:r>
              <a:rPr sz="1350" dirty="0">
                <a:latin typeface="Carlito"/>
                <a:cs typeface="Carlito"/>
              </a:rPr>
              <a:t>Also </a:t>
            </a:r>
            <a:r>
              <a:rPr sz="1350" spc="-4" dirty="0">
                <a:latin typeface="Carlito"/>
                <a:cs typeface="Carlito"/>
              </a:rPr>
              <a:t>social</a:t>
            </a:r>
            <a:r>
              <a:rPr sz="1350" spc="-30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scientist!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68156" y="3984400"/>
            <a:ext cx="523875" cy="450533"/>
            <a:chOff x="1900208" y="5312534"/>
            <a:chExt cx="698500" cy="600710"/>
          </a:xfrm>
        </p:grpSpPr>
        <p:sp>
          <p:nvSpPr>
            <p:cNvPr id="17" name="object 17"/>
            <p:cNvSpPr/>
            <p:nvPr/>
          </p:nvSpPr>
          <p:spPr>
            <a:xfrm>
              <a:off x="1900208" y="5312534"/>
              <a:ext cx="698444" cy="6006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32431" y="5318759"/>
              <a:ext cx="638556" cy="5394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932431" y="5318759"/>
              <a:ext cx="638810" cy="539750"/>
            </a:xfrm>
            <a:custGeom>
              <a:avLst/>
              <a:gdLst/>
              <a:ahLst/>
              <a:cxnLst/>
              <a:rect l="l" t="t" r="r" b="b"/>
              <a:pathLst>
                <a:path w="638810" h="539750">
                  <a:moveTo>
                    <a:pt x="0" y="206120"/>
                  </a:moveTo>
                  <a:lnTo>
                    <a:pt x="243967" y="206120"/>
                  </a:lnTo>
                  <a:lnTo>
                    <a:pt x="319278" y="0"/>
                  </a:lnTo>
                  <a:lnTo>
                    <a:pt x="394588" y="206120"/>
                  </a:lnTo>
                  <a:lnTo>
                    <a:pt x="638556" y="206120"/>
                  </a:lnTo>
                  <a:lnTo>
                    <a:pt x="441198" y="333425"/>
                  </a:lnTo>
                  <a:lnTo>
                    <a:pt x="516636" y="539495"/>
                  </a:lnTo>
                  <a:lnTo>
                    <a:pt x="319278" y="412140"/>
                  </a:lnTo>
                  <a:lnTo>
                    <a:pt x="121919" y="539495"/>
                  </a:lnTo>
                  <a:lnTo>
                    <a:pt x="197357" y="333425"/>
                  </a:lnTo>
                  <a:lnTo>
                    <a:pt x="0" y="20612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802471" y="3280322"/>
            <a:ext cx="523875" cy="450533"/>
            <a:chOff x="2212628" y="4373763"/>
            <a:chExt cx="698500" cy="600710"/>
          </a:xfrm>
        </p:grpSpPr>
        <p:sp>
          <p:nvSpPr>
            <p:cNvPr id="21" name="object 21"/>
            <p:cNvSpPr/>
            <p:nvPr/>
          </p:nvSpPr>
          <p:spPr>
            <a:xfrm>
              <a:off x="2212628" y="4373763"/>
              <a:ext cx="698444" cy="60065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244851" y="4379975"/>
              <a:ext cx="638556" cy="53949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2244851" y="4379975"/>
              <a:ext cx="638810" cy="539750"/>
            </a:xfrm>
            <a:custGeom>
              <a:avLst/>
              <a:gdLst/>
              <a:ahLst/>
              <a:cxnLst/>
              <a:rect l="l" t="t" r="r" b="b"/>
              <a:pathLst>
                <a:path w="638810" h="539750">
                  <a:moveTo>
                    <a:pt x="0" y="206121"/>
                  </a:moveTo>
                  <a:lnTo>
                    <a:pt x="243967" y="206121"/>
                  </a:lnTo>
                  <a:lnTo>
                    <a:pt x="319278" y="0"/>
                  </a:lnTo>
                  <a:lnTo>
                    <a:pt x="394589" y="206121"/>
                  </a:lnTo>
                  <a:lnTo>
                    <a:pt x="638556" y="206121"/>
                  </a:lnTo>
                  <a:lnTo>
                    <a:pt x="441198" y="333375"/>
                  </a:lnTo>
                  <a:lnTo>
                    <a:pt x="516636" y="539496"/>
                  </a:lnTo>
                  <a:lnTo>
                    <a:pt x="319278" y="412115"/>
                  </a:lnTo>
                  <a:lnTo>
                    <a:pt x="121920" y="539496"/>
                  </a:lnTo>
                  <a:lnTo>
                    <a:pt x="197358" y="333375"/>
                  </a:lnTo>
                  <a:lnTo>
                    <a:pt x="0" y="206121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Look at the ACM Code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C2D03F-B530-870B-F2C1-A1F9BED3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42900">
              <a:spcBef>
                <a:spcPts val="75"/>
              </a:spcBef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Carlito"/>
                <a:cs typeface="Carlito"/>
              </a:rPr>
              <a:t>It is a</a:t>
            </a:r>
            <a:r>
              <a:rPr lang="en-US" altLang="zh-CN" sz="2000" spc="-30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code.</a:t>
            </a:r>
            <a:endParaRPr lang="en-US" altLang="zh-CN" sz="2000" dirty="0">
              <a:latin typeface="Carlito"/>
              <a:cs typeface="Carlito"/>
            </a:endParaRPr>
          </a:p>
          <a:p>
            <a:pPr marL="695325" lvl="1" indent="-343376">
              <a:spcBef>
                <a:spcPts val="4"/>
              </a:spcBef>
              <a:buFont typeface="Wingdings"/>
              <a:buChar char=""/>
              <a:tabLst>
                <a:tab pos="694849" algn="l"/>
                <a:tab pos="695801" algn="l"/>
              </a:tabLst>
            </a:pPr>
            <a:r>
              <a:rPr lang="en-US" altLang="zh-CN" sz="2000" b="1" spc="-8" dirty="0">
                <a:latin typeface="Carlito"/>
                <a:cs typeface="Carlito"/>
              </a:rPr>
              <a:t>What </a:t>
            </a:r>
            <a:r>
              <a:rPr lang="en-US" altLang="zh-CN" sz="2000" b="1" dirty="0">
                <a:latin typeface="Carlito"/>
                <a:cs typeface="Carlito"/>
              </a:rPr>
              <a:t>the </a:t>
            </a:r>
            <a:r>
              <a:rPr lang="en-US" altLang="zh-CN" sz="2000" b="1" spc="-4" dirty="0">
                <a:latin typeface="Carlito"/>
                <a:cs typeface="Carlito"/>
              </a:rPr>
              <a:t>*&amp;^*&amp;^ </a:t>
            </a:r>
            <a:r>
              <a:rPr lang="en-US" altLang="zh-CN" sz="2000" b="1" dirty="0">
                <a:latin typeface="Carlito"/>
                <a:cs typeface="Carlito"/>
              </a:rPr>
              <a:t>is a</a:t>
            </a:r>
            <a:r>
              <a:rPr lang="en-US" altLang="zh-CN" sz="2000" b="1" spc="8" dirty="0">
                <a:latin typeface="Carlito"/>
                <a:cs typeface="Carlito"/>
              </a:rPr>
              <a:t> </a:t>
            </a:r>
            <a:r>
              <a:rPr lang="en-US" altLang="zh-CN" sz="2000" b="1" spc="-4" dirty="0">
                <a:latin typeface="Carlito"/>
                <a:cs typeface="Carlito"/>
              </a:rPr>
              <a:t>code?</a:t>
            </a:r>
            <a:endParaRPr lang="en-US" altLang="zh-CN" sz="2000" dirty="0">
              <a:latin typeface="Carlito"/>
              <a:cs typeface="Carlito"/>
            </a:endParaRPr>
          </a:p>
          <a:p>
            <a:pPr marL="352425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Carlito"/>
                <a:cs typeface="Carlito"/>
              </a:rPr>
              <a:t>It is </a:t>
            </a:r>
            <a:r>
              <a:rPr lang="en-US" altLang="zh-CN" sz="2000" spc="-8" dirty="0">
                <a:latin typeface="Carlito"/>
                <a:cs typeface="Carlito"/>
              </a:rPr>
              <a:t>produced by </a:t>
            </a:r>
            <a:r>
              <a:rPr lang="en-US" altLang="zh-CN" sz="2000" dirty="0">
                <a:latin typeface="Carlito"/>
                <a:cs typeface="Carlito"/>
              </a:rPr>
              <a:t>the</a:t>
            </a:r>
            <a:r>
              <a:rPr lang="en-US" altLang="zh-CN" sz="2000" spc="-19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ACM.</a:t>
            </a:r>
            <a:endParaRPr lang="en-US" altLang="zh-CN" sz="2000" dirty="0">
              <a:latin typeface="Carlito"/>
              <a:cs typeface="Carlito"/>
            </a:endParaRPr>
          </a:p>
          <a:p>
            <a:pPr marL="695325" lvl="1" indent="-343376">
              <a:buFont typeface="Wingdings"/>
              <a:buChar char=""/>
              <a:tabLst>
                <a:tab pos="694849" algn="l"/>
                <a:tab pos="695801" algn="l"/>
              </a:tabLst>
            </a:pPr>
            <a:r>
              <a:rPr lang="en-US" altLang="zh-CN" sz="2000" b="1" spc="-4" dirty="0">
                <a:latin typeface="Carlito"/>
                <a:cs typeface="Carlito"/>
              </a:rPr>
              <a:t>Who </a:t>
            </a:r>
            <a:r>
              <a:rPr lang="en-US" altLang="zh-CN" sz="2000" b="1" spc="-11" dirty="0">
                <a:latin typeface="Carlito"/>
                <a:cs typeface="Carlito"/>
              </a:rPr>
              <a:t>went </a:t>
            </a:r>
            <a:r>
              <a:rPr lang="en-US" altLang="zh-CN" sz="2000" b="1" dirty="0">
                <a:latin typeface="Carlito"/>
                <a:cs typeface="Carlito"/>
              </a:rPr>
              <a:t>and made the </a:t>
            </a:r>
            <a:r>
              <a:rPr lang="en-US" altLang="zh-CN" sz="2000" b="1" spc="-8" dirty="0">
                <a:latin typeface="Carlito"/>
                <a:cs typeface="Carlito"/>
              </a:rPr>
              <a:t>ACM</a:t>
            </a:r>
            <a:r>
              <a:rPr lang="en-US" altLang="zh-CN" sz="2000" b="1" spc="-4" dirty="0">
                <a:latin typeface="Carlito"/>
                <a:cs typeface="Carlito"/>
              </a:rPr>
              <a:t> Queen?</a:t>
            </a:r>
            <a:endParaRPr lang="en-US" altLang="zh-CN" sz="2000" dirty="0">
              <a:latin typeface="Carlito"/>
              <a:cs typeface="Carlito"/>
            </a:endParaRPr>
          </a:p>
          <a:p>
            <a:pPr marL="352425" marR="504825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Carlito"/>
                <a:cs typeface="Carlito"/>
              </a:rPr>
              <a:t>It asserts </a:t>
            </a:r>
            <a:r>
              <a:rPr lang="en-US" altLang="zh-CN" sz="2000" spc="-8" dirty="0">
                <a:latin typeface="Carlito"/>
                <a:cs typeface="Carlito"/>
              </a:rPr>
              <a:t>that </a:t>
            </a:r>
            <a:r>
              <a:rPr lang="en-US" altLang="zh-CN" sz="2000" dirty="0">
                <a:latin typeface="Carlito"/>
                <a:cs typeface="Carlito"/>
              </a:rPr>
              <a:t>the </a:t>
            </a:r>
            <a:r>
              <a:rPr lang="en-US" altLang="zh-CN" sz="2000" i="1" spc="-4" dirty="0">
                <a:latin typeface="Carlito"/>
                <a:cs typeface="Carlito"/>
              </a:rPr>
              <a:t>public </a:t>
            </a:r>
            <a:r>
              <a:rPr lang="en-US" altLang="zh-CN" sz="2000" i="1" dirty="0">
                <a:latin typeface="Carlito"/>
                <a:cs typeface="Carlito"/>
              </a:rPr>
              <a:t>good </a:t>
            </a:r>
            <a:r>
              <a:rPr lang="en-US" altLang="zh-CN" sz="2000" spc="-4" dirty="0">
                <a:latin typeface="Carlito"/>
                <a:cs typeface="Carlito"/>
              </a:rPr>
              <a:t>should be </a:t>
            </a:r>
            <a:r>
              <a:rPr lang="en-US" altLang="zh-CN" sz="2000" dirty="0">
                <a:latin typeface="Carlito"/>
                <a:cs typeface="Carlito"/>
              </a:rPr>
              <a:t>the </a:t>
            </a:r>
            <a:r>
              <a:rPr lang="en-US" altLang="zh-CN" sz="2000" spc="-8" dirty="0">
                <a:latin typeface="Carlito"/>
                <a:cs typeface="Carlito"/>
              </a:rPr>
              <a:t>paramount  consideration.</a:t>
            </a:r>
            <a:endParaRPr lang="en-US" altLang="zh-CN" sz="2000" dirty="0">
              <a:latin typeface="Carlito"/>
              <a:cs typeface="Carlito"/>
            </a:endParaRPr>
          </a:p>
          <a:p>
            <a:pPr marL="695325" lvl="1" indent="-343376">
              <a:buFont typeface="Wingdings"/>
              <a:buChar char=""/>
              <a:tabLst>
                <a:tab pos="694849" algn="l"/>
                <a:tab pos="695801" algn="l"/>
              </a:tabLst>
            </a:pPr>
            <a:r>
              <a:rPr lang="en-US" altLang="zh-CN" sz="2000" b="1" spc="-4" dirty="0">
                <a:latin typeface="Carlito"/>
                <a:cs typeface="Carlito"/>
              </a:rPr>
              <a:t>The public </a:t>
            </a:r>
            <a:r>
              <a:rPr lang="en-US" altLang="zh-CN" sz="2000" b="1" spc="-8" dirty="0">
                <a:latin typeface="Carlito"/>
                <a:cs typeface="Carlito"/>
              </a:rPr>
              <a:t>what?</a:t>
            </a:r>
            <a:endParaRPr lang="en-US" altLang="zh-CN" sz="2000" dirty="0">
              <a:latin typeface="Carlito"/>
              <a:cs typeface="Carlito"/>
            </a:endParaRPr>
          </a:p>
          <a:p>
            <a:pPr marL="352425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Carlito"/>
                <a:cs typeface="Carlito"/>
              </a:rPr>
              <a:t>It </a:t>
            </a:r>
            <a:r>
              <a:rPr lang="en-US" altLang="zh-CN" sz="2000" spc="-8" dirty="0">
                <a:latin typeface="Carlito"/>
                <a:cs typeface="Carlito"/>
              </a:rPr>
              <a:t>speaks </a:t>
            </a:r>
            <a:r>
              <a:rPr lang="en-US" altLang="zh-CN" sz="2000" spc="-15" dirty="0">
                <a:latin typeface="Carlito"/>
                <a:cs typeface="Carlito"/>
              </a:rPr>
              <a:t>to </a:t>
            </a:r>
            <a:r>
              <a:rPr lang="en-US" altLang="zh-CN" sz="2000" dirty="0">
                <a:latin typeface="Carlito"/>
                <a:cs typeface="Carlito"/>
              </a:rPr>
              <a:t>the </a:t>
            </a:r>
            <a:r>
              <a:rPr lang="en-US" altLang="zh-CN" sz="2000" spc="-4" dirty="0">
                <a:latin typeface="Carlito"/>
                <a:cs typeface="Carlito"/>
              </a:rPr>
              <a:t>responsibilities </a:t>
            </a:r>
            <a:r>
              <a:rPr lang="en-US" altLang="zh-CN" sz="2000" spc="-8" dirty="0">
                <a:latin typeface="Carlito"/>
                <a:cs typeface="Carlito"/>
              </a:rPr>
              <a:t>of </a:t>
            </a:r>
            <a:r>
              <a:rPr lang="en-US" altLang="zh-CN" sz="2000" spc="-4" dirty="0">
                <a:latin typeface="Carlito"/>
                <a:cs typeface="Carlito"/>
              </a:rPr>
              <a:t>computing </a:t>
            </a:r>
            <a:r>
              <a:rPr lang="en-US" altLang="zh-CN" sz="2000" spc="-11" dirty="0">
                <a:latin typeface="Carlito"/>
                <a:cs typeface="Carlito"/>
              </a:rPr>
              <a:t>professionals </a:t>
            </a:r>
            <a:r>
              <a:rPr lang="en-US" altLang="zh-CN" sz="2000" spc="-8" dirty="0">
                <a:latin typeface="Carlito"/>
                <a:cs typeface="Carlito"/>
              </a:rPr>
              <a:t>to</a:t>
            </a:r>
            <a:r>
              <a:rPr lang="en-US" altLang="zh-CN" sz="2000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honor </a:t>
            </a:r>
            <a:r>
              <a:rPr lang="en-US" altLang="zh-CN" sz="2000" dirty="0">
                <a:latin typeface="Carlito"/>
                <a:cs typeface="Carlito"/>
              </a:rPr>
              <a:t>the</a:t>
            </a:r>
            <a:r>
              <a:rPr lang="en-US" altLang="zh-CN" sz="2000" spc="-45" dirty="0">
                <a:latin typeface="Carlito"/>
                <a:cs typeface="Carlito"/>
              </a:rPr>
              <a:t> </a:t>
            </a:r>
            <a:r>
              <a:rPr lang="en-US" altLang="zh-CN" sz="2000" spc="-8" dirty="0">
                <a:latin typeface="Carlito"/>
                <a:cs typeface="Carlito"/>
              </a:rPr>
              <a:t>code.</a:t>
            </a:r>
            <a:endParaRPr lang="en-US" altLang="zh-CN" sz="2000" dirty="0">
              <a:latin typeface="Carlito"/>
              <a:cs typeface="Carlito"/>
            </a:endParaRPr>
          </a:p>
          <a:p>
            <a:pPr marL="695325" lvl="1" indent="-343376">
              <a:buFont typeface="Wingdings"/>
              <a:buChar char=""/>
              <a:tabLst>
                <a:tab pos="694849" algn="l"/>
                <a:tab pos="695801" algn="l"/>
              </a:tabLst>
            </a:pPr>
            <a:r>
              <a:rPr lang="en-US" altLang="zh-CN" sz="2000" b="1" dirty="0">
                <a:latin typeface="Carlito"/>
                <a:cs typeface="Carlito"/>
              </a:rPr>
              <a:t>How do I </a:t>
            </a:r>
            <a:r>
              <a:rPr lang="en-US" altLang="zh-CN" sz="2000" b="1" spc="-4" dirty="0">
                <a:latin typeface="Carlito"/>
                <a:cs typeface="Carlito"/>
              </a:rPr>
              <a:t>know </a:t>
            </a:r>
            <a:r>
              <a:rPr lang="en-US" altLang="zh-CN" sz="2000" b="1" dirty="0">
                <a:latin typeface="Carlito"/>
                <a:cs typeface="Carlito"/>
              </a:rPr>
              <a:t>if I am a </a:t>
            </a:r>
            <a:r>
              <a:rPr lang="en-US" altLang="zh-CN" sz="2000" b="1" spc="-4" dirty="0">
                <a:latin typeface="Carlito"/>
                <a:cs typeface="Carlito"/>
              </a:rPr>
              <a:t>computing</a:t>
            </a:r>
            <a:r>
              <a:rPr lang="en-US" altLang="zh-CN" sz="2000" b="1" spc="-60" dirty="0">
                <a:latin typeface="Carlito"/>
                <a:cs typeface="Carlito"/>
              </a:rPr>
              <a:t> </a:t>
            </a:r>
            <a:r>
              <a:rPr lang="en-US" altLang="zh-CN" sz="2000" b="1" spc="-8" dirty="0">
                <a:latin typeface="Carlito"/>
                <a:cs typeface="Carlito"/>
              </a:rPr>
              <a:t>professional?</a:t>
            </a:r>
            <a:endParaRPr lang="en-US" altLang="zh-CN" sz="2000" dirty="0">
              <a:latin typeface="Carlito"/>
              <a:cs typeface="Carlito"/>
            </a:endParaRPr>
          </a:p>
          <a:p>
            <a:pPr marL="352425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Carlito"/>
                <a:cs typeface="Carlito"/>
              </a:rPr>
              <a:t>It </a:t>
            </a:r>
            <a:r>
              <a:rPr lang="en-US" altLang="zh-CN" sz="2000" spc="-8" dirty="0">
                <a:latin typeface="Carlito"/>
                <a:cs typeface="Carlito"/>
              </a:rPr>
              <a:t>threatens </a:t>
            </a:r>
            <a:r>
              <a:rPr lang="en-US" altLang="zh-CN" sz="2000" spc="-11" dirty="0">
                <a:latin typeface="Carlito"/>
                <a:cs typeface="Carlito"/>
              </a:rPr>
              <a:t>removal from </a:t>
            </a:r>
            <a:r>
              <a:rPr lang="en-US" altLang="zh-CN" sz="2000" dirty="0">
                <a:latin typeface="Carlito"/>
                <a:cs typeface="Carlito"/>
              </a:rPr>
              <a:t>the </a:t>
            </a:r>
            <a:r>
              <a:rPr lang="en-US" altLang="zh-CN" sz="2000" spc="-8" dirty="0">
                <a:latin typeface="Carlito"/>
                <a:cs typeface="Carlito"/>
              </a:rPr>
              <a:t>ACM </a:t>
            </a:r>
            <a:r>
              <a:rPr lang="en-US" altLang="zh-CN" sz="2000" spc="-15" dirty="0">
                <a:latin typeface="Carlito"/>
                <a:cs typeface="Carlito"/>
              </a:rPr>
              <a:t>for</a:t>
            </a:r>
            <a:r>
              <a:rPr lang="en-US" altLang="zh-CN" sz="2000" spc="-34" dirty="0">
                <a:latin typeface="Carlito"/>
                <a:cs typeface="Carlito"/>
              </a:rPr>
              <a:t> </a:t>
            </a:r>
            <a:r>
              <a:rPr lang="en-US" altLang="zh-CN" sz="2000" spc="-4" dirty="0">
                <a:latin typeface="Carlito"/>
                <a:cs typeface="Carlito"/>
              </a:rPr>
              <a:t>non-compliance.</a:t>
            </a:r>
            <a:endParaRPr lang="en-US" altLang="zh-CN" sz="2000" dirty="0">
              <a:latin typeface="Carlito"/>
              <a:cs typeface="Carlito"/>
            </a:endParaRPr>
          </a:p>
          <a:p>
            <a:pPr marL="695325" lvl="1" indent="-343376">
              <a:buFont typeface="Wingdings"/>
              <a:buChar char=""/>
              <a:tabLst>
                <a:tab pos="694849" algn="l"/>
                <a:tab pos="695801" algn="l"/>
              </a:tabLst>
            </a:pPr>
            <a:r>
              <a:rPr lang="en-US" altLang="zh-CN" sz="2000" b="1" spc="-4" dirty="0">
                <a:latin typeface="Carlito"/>
                <a:cs typeface="Carlito"/>
              </a:rPr>
              <a:t>OMG, </a:t>
            </a:r>
            <a:r>
              <a:rPr lang="en-US" altLang="zh-CN" sz="2000" b="1" spc="-11" dirty="0">
                <a:latin typeface="Carlito"/>
                <a:cs typeface="Carlito"/>
              </a:rPr>
              <a:t>I’m </a:t>
            </a:r>
            <a:r>
              <a:rPr lang="en-US" altLang="zh-CN" sz="2000" b="1" dirty="0">
                <a:latin typeface="Carlito"/>
                <a:cs typeface="Carlito"/>
              </a:rPr>
              <a:t>so</a:t>
            </a:r>
            <a:r>
              <a:rPr lang="en-US" altLang="zh-CN" sz="2000" b="1" spc="4" dirty="0">
                <a:latin typeface="Carlito"/>
                <a:cs typeface="Carlito"/>
              </a:rPr>
              <a:t> </a:t>
            </a:r>
            <a:r>
              <a:rPr lang="en-US" altLang="zh-CN" sz="2000" b="1" spc="-8" dirty="0">
                <a:latin typeface="Carlito"/>
                <a:cs typeface="Carlito"/>
              </a:rPr>
              <a:t>scared!</a:t>
            </a:r>
            <a:endParaRPr lang="en-US" altLang="zh-CN" sz="2000" dirty="0">
              <a:latin typeface="Carlito"/>
              <a:cs typeface="Carlito"/>
            </a:endParaRPr>
          </a:p>
          <a:p>
            <a:pPr marL="114300" indent="0">
              <a:buNone/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Social Science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033A5-8343-3826-D571-86D29EA3E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3810" indent="-342900">
              <a:spcBef>
                <a:spcPts val="75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If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are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going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weigh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b="1" spc="-8" dirty="0">
                <a:latin typeface="Source Sans Pro" panose="020B0503030403020204" pitchFamily="34" charset="0"/>
                <a:cs typeface="Carlito"/>
              </a:rPr>
              <a:t>benefits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b="1" spc="-11" dirty="0">
                <a:latin typeface="Source Sans Pro" panose="020B0503030403020204" pitchFamily="34" charset="0"/>
                <a:cs typeface="Carlito"/>
              </a:rPr>
              <a:t>costs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of new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technologies,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need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know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those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benefits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costs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actually </a:t>
            </a:r>
            <a:r>
              <a:rPr lang="en-US" altLang="zh-CN" sz="2000" i="1" spc="-8" dirty="0">
                <a:latin typeface="Source Sans Pro" panose="020B0503030403020204" pitchFamily="34" charset="0"/>
                <a:cs typeface="Carlito"/>
              </a:rPr>
              <a:t>are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.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This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is a </a:t>
            </a:r>
            <a:r>
              <a:rPr lang="en-US" altLang="zh-CN" sz="2000" i="1" spc="-4" dirty="0">
                <a:latin typeface="Source Sans Pro" panose="020B0503030403020204" pitchFamily="34" charset="0"/>
                <a:cs typeface="Carlito"/>
              </a:rPr>
              <a:t>measurement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challenge.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11"/>
              </a:spcBef>
              <a:buFont typeface="Carlito"/>
              <a:buAutoNum type="arabicPeriod"/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352425" marR="83344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Once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assess 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benefits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costs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of new technologies, 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need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make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judgment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about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what outcomes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want  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achieve,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costs we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willing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accept,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how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 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will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make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legitimate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choice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that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is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accepted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by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all.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This is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 </a:t>
            </a:r>
            <a:r>
              <a:rPr lang="en-US" altLang="zh-CN" sz="2000" i="1" spc="-4" dirty="0">
                <a:latin typeface="Source Sans Pro" panose="020B0503030403020204" pitchFamily="34" charset="0"/>
                <a:cs typeface="Carlito"/>
              </a:rPr>
              <a:t>governance</a:t>
            </a:r>
            <a:r>
              <a:rPr lang="en-US" altLang="zh-CN" sz="2000" i="1" spc="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challenge.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Social Science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FDEDD5-09E8-195F-90CF-92590B10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68580" indent="-342900">
              <a:spcBef>
                <a:spcPts val="75"/>
              </a:spcBef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Provides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tool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for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thinking </a:t>
            </a:r>
            <a:r>
              <a:rPr lang="en-US" altLang="zh-CN" sz="2000" i="1" spc="-11" dirty="0">
                <a:latin typeface="Source Sans Pro" panose="020B0503030403020204" pitchFamily="34" charset="0"/>
                <a:cs typeface="Carlito"/>
              </a:rPr>
              <a:t>systematically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about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 impacts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of new technologies on human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behaviors, interactions,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institutions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11"/>
              </a:spcBef>
              <a:buFont typeface="Arial"/>
              <a:buChar char="•"/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352425" marR="3810" indent="-342900">
              <a:buFont typeface="Arial"/>
              <a:buChar char="•"/>
              <a:tabLst>
                <a:tab pos="351949" algn="l"/>
                <a:tab pos="352425" algn="l"/>
              </a:tabLst>
            </a:pPr>
            <a:r>
              <a:rPr lang="en-US" altLang="zh-CN" sz="2000" spc="-19" dirty="0">
                <a:latin typeface="Source Sans Pro" panose="020B0503030403020204" pitchFamily="34" charset="0"/>
                <a:cs typeface="Carlito"/>
              </a:rPr>
              <a:t>Offers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2000" i="1" spc="-11" dirty="0">
                <a:latin typeface="Source Sans Pro" panose="020B0503030403020204" pitchFamily="34" charset="0"/>
                <a:cs typeface="Carlito"/>
              </a:rPr>
              <a:t>framework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for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thinking about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how new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technologies 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currently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perhaps should be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i="1" spc="-8" dirty="0">
                <a:latin typeface="Source Sans Pro" panose="020B0503030403020204" pitchFamily="34" charset="0"/>
                <a:cs typeface="Carlito"/>
              </a:rPr>
              <a:t>governed</a:t>
            </a:r>
            <a:endParaRPr lang="en-US" altLang="zh-CN" sz="2000" i="1" dirty="0"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Social Science as a “Technology”</a:t>
            </a:r>
            <a:endParaRPr lang="en-CA"/>
          </a:p>
        </p:txBody>
      </p:sp>
      <p:sp>
        <p:nvSpPr>
          <p:cNvPr id="6" name="object 6"/>
          <p:cNvSpPr/>
          <p:nvPr/>
        </p:nvSpPr>
        <p:spPr>
          <a:xfrm>
            <a:off x="96352" y="1247629"/>
            <a:ext cx="8951296" cy="3399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Use this Technology?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A6FA7-B913-2784-9368-B698F80C1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Structured,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scientific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thinking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prevents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you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from</a:t>
            </a:r>
            <a:r>
              <a:rPr lang="en-US" altLang="zh-CN" sz="2000" spc="-4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fooling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23" dirty="0">
                <a:latin typeface="Source Sans Pro" panose="020B0503030403020204" pitchFamily="34" charset="0"/>
                <a:cs typeface="Carlito"/>
              </a:rPr>
              <a:t>yourself.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marR="381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It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creates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open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environment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 which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people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can disagree 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on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basis of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reason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facts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relevant 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those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reasons.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marR="258128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It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advances our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fundamental understanding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political, 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social,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economic world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which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we</a:t>
            </a:r>
            <a:r>
              <a:rPr lang="en-US" altLang="zh-CN" sz="2000" spc="-3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live.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  <a:buFont typeface="Arial"/>
              <a:buChar char="•"/>
            </a:pP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It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helps us find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better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answers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public policy</a:t>
            </a:r>
            <a:r>
              <a:rPr lang="en-US" altLang="zh-CN" sz="2000" spc="-4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problems.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181" y="350329"/>
            <a:ext cx="6257925" cy="4229100"/>
          </a:xfrm>
          <a:custGeom>
            <a:avLst/>
            <a:gdLst/>
            <a:ahLst/>
            <a:cxnLst/>
            <a:rect l="l" t="t" r="r" b="b"/>
            <a:pathLst>
              <a:path w="8343900" h="5638800">
                <a:moveTo>
                  <a:pt x="0" y="5638800"/>
                </a:moveTo>
                <a:lnTo>
                  <a:pt x="8343900" y="5638800"/>
                </a:lnTo>
                <a:lnTo>
                  <a:pt x="83439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3856" y="1511617"/>
            <a:ext cx="1385411" cy="877965"/>
          </a:xfrm>
          <a:prstGeom prst="rect">
            <a:avLst/>
          </a:prstGeom>
        </p:spPr>
        <p:txBody>
          <a:bodyPr spcFirstLastPara="1" vert="horz" wrap="square" lIns="0" tIns="56674" rIns="0" bIns="0" rtlCol="0" anchor="t" anchorCtr="0">
            <a:spAutoFit/>
          </a:bodyPr>
          <a:lstStyle/>
          <a:p>
            <a:pPr marL="341948" marR="3810" indent="-332899">
              <a:lnSpc>
                <a:spcPts val="3000"/>
              </a:lnSpc>
              <a:spcBef>
                <a:spcPts val="446"/>
              </a:spcBef>
            </a:pPr>
            <a:r>
              <a:rPr sz="2775" b="1" spc="-8" dirty="0">
                <a:latin typeface="Calibri"/>
                <a:cs typeface="Calibri"/>
              </a:rPr>
              <a:t>Who</a:t>
            </a:r>
            <a:r>
              <a:rPr sz="2775" b="1" spc="-60" dirty="0">
                <a:latin typeface="Calibri"/>
                <a:cs typeface="Calibri"/>
              </a:rPr>
              <a:t> </a:t>
            </a:r>
            <a:r>
              <a:rPr sz="2775" b="1" spc="-4" dirty="0">
                <a:latin typeface="Calibri"/>
                <a:cs typeface="Calibri"/>
              </a:rPr>
              <a:t>said </a:t>
            </a:r>
            <a:r>
              <a:rPr sz="2775" b="1" spc="-614" dirty="0">
                <a:latin typeface="Calibri"/>
                <a:cs typeface="Calibri"/>
              </a:rPr>
              <a:t> </a:t>
            </a:r>
            <a:r>
              <a:rPr sz="2775" b="1" spc="-4" dirty="0">
                <a:latin typeface="Calibri"/>
                <a:cs typeface="Calibri"/>
              </a:rPr>
              <a:t>this?</a:t>
            </a:r>
            <a:endParaRPr sz="277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62185" y="1543621"/>
            <a:ext cx="0" cy="20574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4001738" y="629412"/>
            <a:ext cx="3265170" cy="2031421"/>
          </a:xfrm>
          <a:prstGeom prst="rect">
            <a:avLst/>
          </a:prstGeom>
        </p:spPr>
        <p:txBody>
          <a:bodyPr vert="horz" wrap="square" lIns="0" tIns="36671" rIns="0" bIns="0" rtlCol="0">
            <a:spAutoFit/>
          </a:bodyPr>
          <a:lstStyle/>
          <a:p>
            <a:pPr marL="9525" marR="3810">
              <a:lnSpc>
                <a:spcPct val="90000"/>
              </a:lnSpc>
              <a:spcBef>
                <a:spcPts val="289"/>
              </a:spcBef>
            </a:pPr>
            <a:r>
              <a:rPr sz="1800" spc="-4" dirty="0">
                <a:latin typeface="Calibri"/>
                <a:cs typeface="Calibri"/>
              </a:rPr>
              <a:t>“What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inventive</a:t>
            </a:r>
            <a:r>
              <a:rPr sz="1800" spc="-4" dirty="0">
                <a:latin typeface="Calibri"/>
                <a:cs typeface="Calibri"/>
              </a:rPr>
              <a:t> genius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 mankind </a:t>
            </a:r>
            <a:r>
              <a:rPr sz="1800" spc="-4" dirty="0">
                <a:latin typeface="Calibri"/>
                <a:cs typeface="Calibri"/>
              </a:rPr>
              <a:t>has </a:t>
            </a:r>
            <a:r>
              <a:rPr sz="1800" spc="-11" dirty="0">
                <a:latin typeface="Calibri"/>
                <a:cs typeface="Calibri"/>
              </a:rPr>
              <a:t>bestowed </a:t>
            </a:r>
            <a:r>
              <a:rPr sz="1800" spc="-4" dirty="0">
                <a:latin typeface="Calibri"/>
                <a:cs typeface="Calibri"/>
              </a:rPr>
              <a:t>upon us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8" dirty="0">
                <a:latin typeface="Calibri"/>
                <a:cs typeface="Calibri"/>
              </a:rPr>
              <a:t>last hundred years could </a:t>
            </a:r>
            <a:r>
              <a:rPr sz="1800" spc="-15" dirty="0">
                <a:latin typeface="Calibri"/>
                <a:cs typeface="Calibri"/>
              </a:rPr>
              <a:t>have 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human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life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care </a:t>
            </a:r>
            <a:r>
              <a:rPr sz="1800" spc="-8" dirty="0">
                <a:latin typeface="Calibri"/>
                <a:cs typeface="Calibri"/>
              </a:rPr>
              <a:t>free</a:t>
            </a:r>
            <a:r>
              <a:rPr sz="1800" spc="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happy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development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of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organizing </a:t>
            </a:r>
            <a:r>
              <a:rPr sz="1800" spc="-11" dirty="0">
                <a:latin typeface="Calibri"/>
                <a:cs typeface="Calibri"/>
              </a:rPr>
              <a:t>power </a:t>
            </a:r>
            <a:r>
              <a:rPr sz="1800" spc="-4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man </a:t>
            </a:r>
            <a:r>
              <a:rPr sz="1800" spc="-4" dirty="0">
                <a:latin typeface="Calibri"/>
                <a:cs typeface="Calibri"/>
              </a:rPr>
              <a:t>had been </a:t>
            </a:r>
            <a:r>
              <a:rPr sz="1800" spc="-39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able </a:t>
            </a:r>
            <a:r>
              <a:rPr sz="1800" spc="-11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keep </a:t>
            </a:r>
            <a:r>
              <a:rPr sz="1800" spc="-11" dirty="0">
                <a:latin typeface="Calibri"/>
                <a:cs typeface="Calibri"/>
              </a:rPr>
              <a:t>step </a:t>
            </a:r>
            <a:r>
              <a:rPr sz="1800" dirty="0">
                <a:latin typeface="Calibri"/>
                <a:cs typeface="Calibri"/>
              </a:rPr>
              <a:t>with </a:t>
            </a:r>
            <a:r>
              <a:rPr sz="1800" spc="-4" dirty="0">
                <a:latin typeface="Calibri"/>
                <a:cs typeface="Calibri"/>
              </a:rPr>
              <a:t>his </a:t>
            </a:r>
            <a:r>
              <a:rPr sz="1800" spc="-8" dirty="0">
                <a:latin typeface="Calibri"/>
                <a:cs typeface="Calibri"/>
              </a:rPr>
              <a:t>technical </a:t>
            </a:r>
            <a:r>
              <a:rPr sz="1800" spc="-398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advances.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1738" y="2961379"/>
            <a:ext cx="3364230" cy="1284006"/>
          </a:xfrm>
          <a:prstGeom prst="rect">
            <a:avLst/>
          </a:prstGeom>
        </p:spPr>
        <p:txBody>
          <a:bodyPr vert="horz" wrap="square" lIns="0" tIns="37148" rIns="0" bIns="0" rtlCol="0">
            <a:spAutoFit/>
          </a:bodyPr>
          <a:lstStyle/>
          <a:p>
            <a:pPr marL="9525" marR="3810">
              <a:lnSpc>
                <a:spcPct val="90000"/>
              </a:lnSpc>
              <a:spcBef>
                <a:spcPts val="293"/>
              </a:spcBef>
            </a:pPr>
            <a:r>
              <a:rPr sz="1800" dirty="0">
                <a:latin typeface="Calibri"/>
                <a:cs typeface="Calibri"/>
              </a:rPr>
              <a:t>As it is, the </a:t>
            </a:r>
            <a:r>
              <a:rPr sz="1800" spc="-8" dirty="0">
                <a:latin typeface="Calibri"/>
                <a:cs typeface="Calibri"/>
              </a:rPr>
              <a:t>hardly bought </a:t>
            </a:r>
            <a:r>
              <a:rPr sz="1800" spc="-4" dirty="0">
                <a:latin typeface="Calibri"/>
                <a:cs typeface="Calibri"/>
              </a:rPr>
              <a:t> achievements 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4" dirty="0">
                <a:latin typeface="Calibri"/>
                <a:cs typeface="Calibri"/>
              </a:rPr>
              <a:t>machine </a:t>
            </a:r>
            <a:r>
              <a:rPr sz="1800" spc="-8" dirty="0">
                <a:latin typeface="Calibri"/>
                <a:cs typeface="Calibri"/>
              </a:rPr>
              <a:t>age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39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4" dirty="0">
                <a:latin typeface="Calibri"/>
                <a:cs typeface="Calibri"/>
              </a:rPr>
              <a:t>hands of our </a:t>
            </a:r>
            <a:r>
              <a:rPr sz="1800" spc="-8" dirty="0">
                <a:latin typeface="Calibri"/>
                <a:cs typeface="Calibri"/>
              </a:rPr>
              <a:t>generation </a:t>
            </a:r>
            <a:r>
              <a:rPr sz="1800" spc="-11" dirty="0">
                <a:latin typeface="Calibri"/>
                <a:cs typeface="Calibri"/>
              </a:rPr>
              <a:t>are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dangerous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razor</a:t>
            </a:r>
            <a:r>
              <a:rPr sz="1800" spc="-26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3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hands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of </a:t>
            </a:r>
            <a:r>
              <a:rPr sz="1800" spc="-39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three-year-old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9" dirty="0">
                <a:latin typeface="Calibri"/>
                <a:cs typeface="Calibri"/>
              </a:rPr>
              <a:t>child.”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682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Fake News</a:t>
            </a:r>
            <a:endParaRPr lang="en-CA"/>
          </a:p>
        </p:txBody>
      </p:sp>
      <p:sp>
        <p:nvSpPr>
          <p:cNvPr id="3" name="object 3"/>
          <p:cNvSpPr txBox="1"/>
          <p:nvPr/>
        </p:nvSpPr>
        <p:spPr>
          <a:xfrm>
            <a:off x="1545687" y="3163804"/>
            <a:ext cx="6116955" cy="18691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2000" spc="-19" dirty="0">
                <a:latin typeface="Source Sans Pro" panose="020B0503030403020204" pitchFamily="34" charset="0"/>
                <a:cs typeface="Carlito"/>
              </a:rPr>
              <a:t>“</a:t>
            </a:r>
            <a:r>
              <a:rPr sz="2000" i="1" spc="-19" dirty="0">
                <a:latin typeface="Source Sans Pro" panose="020B0503030403020204" pitchFamily="34" charset="0"/>
                <a:cs typeface="Carlito"/>
              </a:rPr>
              <a:t>Personally,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I think the idea </a:t>
            </a:r>
            <a:r>
              <a:rPr sz="2000" i="1" spc="-8" dirty="0">
                <a:latin typeface="Source Sans Pro" panose="020B0503030403020204" pitchFamily="34" charset="0"/>
                <a:cs typeface="Carlito"/>
              </a:rPr>
              <a:t>that </a:t>
            </a:r>
            <a:r>
              <a:rPr sz="2000" i="1" spc="-23" dirty="0">
                <a:latin typeface="Source Sans Pro" panose="020B0503030403020204" pitchFamily="34" charset="0"/>
                <a:cs typeface="Carlito"/>
              </a:rPr>
              <a:t>fake </a:t>
            </a:r>
            <a:r>
              <a:rPr sz="2000" i="1" spc="-8" dirty="0">
                <a:latin typeface="Source Sans Pro" panose="020B0503030403020204" pitchFamily="34" charset="0"/>
                <a:cs typeface="Carlito"/>
              </a:rPr>
              <a:t>news on Facebook,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which is  a </a:t>
            </a:r>
            <a:r>
              <a:rPr sz="2000" i="1" spc="-4" dirty="0">
                <a:latin typeface="Source Sans Pro" panose="020B0503030403020204" pitchFamily="34" charset="0"/>
                <a:cs typeface="Carlito"/>
              </a:rPr>
              <a:t>very small amount of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sz="2000" i="1" spc="-11" dirty="0">
                <a:latin typeface="Source Sans Pro" panose="020B0503030403020204" pitchFamily="34" charset="0"/>
                <a:cs typeface="Carlito"/>
              </a:rPr>
              <a:t>content, </a:t>
            </a:r>
            <a:r>
              <a:rPr sz="2000" i="1" spc="-4" dirty="0">
                <a:latin typeface="Source Sans Pro" panose="020B0503030403020204" pitchFamily="34" charset="0"/>
                <a:cs typeface="Carlito"/>
              </a:rPr>
              <a:t>influenced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the election in </a:t>
            </a:r>
            <a:r>
              <a:rPr sz="2000" i="1" spc="-15" dirty="0">
                <a:latin typeface="Source Sans Pro" panose="020B0503030403020204" pitchFamily="34" charset="0"/>
                <a:cs typeface="Carlito"/>
              </a:rPr>
              <a:t>any  </a:t>
            </a:r>
            <a:r>
              <a:rPr sz="2000" i="1" spc="-23" dirty="0">
                <a:latin typeface="Source Sans Pro" panose="020B0503030403020204" pitchFamily="34" charset="0"/>
                <a:cs typeface="Carlito"/>
              </a:rPr>
              <a:t>way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– </a:t>
            </a:r>
            <a:r>
              <a:rPr sz="2000" b="1" i="1" dirty="0">
                <a:latin typeface="Source Sans Pro" panose="020B0503030403020204" pitchFamily="34" charset="0"/>
                <a:cs typeface="Carlito"/>
              </a:rPr>
              <a:t>I think is a </a:t>
            </a:r>
            <a:r>
              <a:rPr sz="2000" b="1" i="1" spc="-11" dirty="0">
                <a:latin typeface="Source Sans Pro" panose="020B0503030403020204" pitchFamily="34" charset="0"/>
                <a:cs typeface="Carlito"/>
              </a:rPr>
              <a:t>pretty crazy </a:t>
            </a:r>
            <a:r>
              <a:rPr sz="2000" b="1" i="1" dirty="0">
                <a:latin typeface="Source Sans Pro" panose="020B0503030403020204" pitchFamily="34" charset="0"/>
                <a:cs typeface="Carlito"/>
              </a:rPr>
              <a:t>idea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. </a:t>
            </a:r>
            <a:r>
              <a:rPr sz="2000" i="1" spc="-23" dirty="0">
                <a:latin typeface="Source Sans Pro" panose="020B0503030403020204" pitchFamily="34" charset="0"/>
                <a:cs typeface="Carlito"/>
              </a:rPr>
              <a:t>Voters </a:t>
            </a:r>
            <a:r>
              <a:rPr sz="2000" i="1" spc="-15" dirty="0">
                <a:latin typeface="Source Sans Pro" panose="020B0503030403020204" pitchFamily="34" charset="0"/>
                <a:cs typeface="Carlito"/>
              </a:rPr>
              <a:t>make </a:t>
            </a:r>
            <a:r>
              <a:rPr sz="2000" i="1" spc="-4" dirty="0">
                <a:latin typeface="Source Sans Pro" panose="020B0503030403020204" pitchFamily="34" charset="0"/>
                <a:cs typeface="Carlito"/>
              </a:rPr>
              <a:t>decisions based  on </a:t>
            </a:r>
            <a:r>
              <a:rPr sz="2000" i="1" dirty="0">
                <a:latin typeface="Source Sans Pro" panose="020B0503030403020204" pitchFamily="34" charset="0"/>
                <a:cs typeface="Carlito"/>
              </a:rPr>
              <a:t>their </a:t>
            </a:r>
            <a:r>
              <a:rPr sz="2000" i="1" spc="-8" dirty="0">
                <a:latin typeface="Source Sans Pro" panose="020B0503030403020204" pitchFamily="34" charset="0"/>
                <a:cs typeface="Carlito"/>
              </a:rPr>
              <a:t>lived </a:t>
            </a:r>
            <a:r>
              <a:rPr sz="2000" i="1" spc="-15" dirty="0">
                <a:latin typeface="Source Sans Pro" panose="020B0503030403020204" pitchFamily="34" charset="0"/>
                <a:cs typeface="Carlito"/>
              </a:rPr>
              <a:t>experience.”</a:t>
            </a:r>
            <a:endParaRPr lang="en-CA" sz="2000" i="1" spc="-15" dirty="0">
              <a:latin typeface="Source Sans Pro" panose="020B0503030403020204" pitchFamily="34" charset="0"/>
              <a:cs typeface="Carlito"/>
            </a:endParaRPr>
          </a:p>
          <a:p>
            <a:pPr marL="9525" marR="3810">
              <a:spcBef>
                <a:spcPts val="75"/>
              </a:spcBef>
            </a:pPr>
            <a:endParaRPr sz="2000" i="1" dirty="0">
              <a:latin typeface="Source Sans Pro" panose="020B0503030403020204" pitchFamily="34" charset="0"/>
              <a:cs typeface="Carlito"/>
            </a:endParaRPr>
          </a:p>
          <a:p>
            <a:pPr marL="1724025"/>
            <a:r>
              <a:rPr sz="2000" spc="-4" dirty="0">
                <a:latin typeface="Source Sans Pro" panose="020B0503030403020204" pitchFamily="34" charset="0"/>
                <a:cs typeface="Carlito"/>
              </a:rPr>
              <a:t>-- </a:t>
            </a:r>
            <a:r>
              <a:rPr sz="2000" dirty="0">
                <a:latin typeface="Source Sans Pro" panose="020B0503030403020204" pitchFamily="34" charset="0"/>
                <a:cs typeface="Carlito"/>
              </a:rPr>
              <a:t>Mark </a:t>
            </a:r>
            <a:r>
              <a:rPr sz="2000" spc="-8" dirty="0">
                <a:latin typeface="Source Sans Pro" panose="020B0503030403020204" pitchFamily="34" charset="0"/>
                <a:cs typeface="Carlito"/>
              </a:rPr>
              <a:t>Zuckerberg, November </a:t>
            </a:r>
            <a:r>
              <a:rPr sz="2000" spc="-4" dirty="0">
                <a:latin typeface="Source Sans Pro" panose="020B0503030403020204" pitchFamily="34" charset="0"/>
                <a:cs typeface="Carlito"/>
              </a:rPr>
              <a:t>10,</a:t>
            </a:r>
            <a:r>
              <a:rPr sz="2000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2000" spc="-4" dirty="0">
                <a:latin typeface="Source Sans Pro" panose="020B0503030403020204" pitchFamily="34" charset="0"/>
                <a:cs typeface="Carlito"/>
              </a:rPr>
              <a:t>2016</a:t>
            </a:r>
            <a:endParaRPr sz="2000" dirty="0">
              <a:latin typeface="Source Sans Pro" panose="020B0503030403020204" pitchFamily="34" charset="0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92877" y="1005272"/>
            <a:ext cx="2923271" cy="1948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Fake News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23F91A-A9CC-BD2A-3DAD-860DFA14C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75"/>
              </a:spcBef>
              <a:buNone/>
            </a:pP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Before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can consider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policy responses, there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series</a:t>
            </a:r>
            <a:r>
              <a:rPr lang="en-US" altLang="zh-CN" sz="1800" spc="23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of questions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might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want to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answer:</a:t>
            </a:r>
            <a:endParaRPr lang="en-US" altLang="zh-CN" sz="1763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How common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is 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fake</a:t>
            </a: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news?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people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able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identify </a:t>
            </a:r>
            <a:r>
              <a:rPr lang="en-US" altLang="zh-CN" sz="1800" spc="-23" dirty="0">
                <a:latin typeface="Source Sans Pro" panose="020B0503030403020204" pitchFamily="34" charset="0"/>
                <a:cs typeface="Carlito"/>
              </a:rPr>
              <a:t>fake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news?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Does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exposure to </a:t>
            </a:r>
            <a:r>
              <a:rPr lang="en-US" altLang="zh-CN" sz="1800" spc="-23" dirty="0">
                <a:latin typeface="Source Sans Pro" panose="020B0503030403020204" pitchFamily="34" charset="0"/>
                <a:cs typeface="Carlito"/>
              </a:rPr>
              <a:t>fake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news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change </a:t>
            </a:r>
            <a:r>
              <a:rPr lang="en-US" altLang="zh-CN" sz="1800" spc="-19" dirty="0">
                <a:latin typeface="Source Sans Pro" panose="020B0503030403020204" pitchFamily="34" charset="0"/>
                <a:cs typeface="Carlito"/>
              </a:rPr>
              <a:t>people’s</a:t>
            </a:r>
            <a:r>
              <a:rPr lang="en-US" altLang="zh-CN" sz="1800" spc="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underlying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beliefs/views?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Does 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fake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news crowd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out other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kinds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z="1800" spc="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information?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marR="385286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people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more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or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less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likely to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discount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news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that comes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from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well-established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media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source?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How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much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does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source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matter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compared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</a:t>
            </a:r>
            <a:r>
              <a:rPr lang="en-US" altLang="zh-CN" sz="1800" spc="-4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content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 news?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strategies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might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counteract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effect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fake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 news?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Breaking Governance Down</a:t>
            </a:r>
            <a:endParaRPr lang="en-CA"/>
          </a:p>
        </p:txBody>
      </p:sp>
      <p:grpSp>
        <p:nvGrpSpPr>
          <p:cNvPr id="3" name="object 3"/>
          <p:cNvGrpSpPr/>
          <p:nvPr/>
        </p:nvGrpSpPr>
        <p:grpSpPr>
          <a:xfrm>
            <a:off x="1446467" y="2101405"/>
            <a:ext cx="6196965" cy="2109311"/>
            <a:chOff x="404622" y="2801873"/>
            <a:chExt cx="8262620" cy="2812415"/>
          </a:xfrm>
        </p:grpSpPr>
        <p:sp>
          <p:nvSpPr>
            <p:cNvPr id="4" name="object 4"/>
            <p:cNvSpPr/>
            <p:nvPr/>
          </p:nvSpPr>
          <p:spPr>
            <a:xfrm>
              <a:off x="404622" y="2801873"/>
              <a:ext cx="8249920" cy="1199515"/>
            </a:xfrm>
            <a:custGeom>
              <a:avLst/>
              <a:gdLst/>
              <a:ahLst/>
              <a:cxnLst/>
              <a:rect l="l" t="t" r="r" b="b"/>
              <a:pathLst>
                <a:path w="8249920" h="1199514">
                  <a:moveTo>
                    <a:pt x="7649718" y="0"/>
                  </a:moveTo>
                  <a:lnTo>
                    <a:pt x="7649718" y="299847"/>
                  </a:lnTo>
                  <a:lnTo>
                    <a:pt x="0" y="299847"/>
                  </a:lnTo>
                  <a:lnTo>
                    <a:pt x="0" y="899540"/>
                  </a:lnTo>
                  <a:lnTo>
                    <a:pt x="7649718" y="899540"/>
                  </a:lnTo>
                  <a:lnTo>
                    <a:pt x="7649718" y="1199388"/>
                  </a:lnTo>
                  <a:lnTo>
                    <a:pt x="8249411" y="599693"/>
                  </a:lnTo>
                  <a:lnTo>
                    <a:pt x="764971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928622" y="3192017"/>
              <a:ext cx="6725920" cy="1201420"/>
            </a:xfrm>
            <a:custGeom>
              <a:avLst/>
              <a:gdLst/>
              <a:ahLst/>
              <a:cxnLst/>
              <a:rect l="l" t="t" r="r" b="b"/>
              <a:pathLst>
                <a:path w="6725920" h="1201420">
                  <a:moveTo>
                    <a:pt x="6124956" y="0"/>
                  </a:moveTo>
                  <a:lnTo>
                    <a:pt x="6124956" y="300228"/>
                  </a:lnTo>
                  <a:lnTo>
                    <a:pt x="0" y="300228"/>
                  </a:lnTo>
                  <a:lnTo>
                    <a:pt x="0" y="900684"/>
                  </a:lnTo>
                  <a:lnTo>
                    <a:pt x="6124956" y="900684"/>
                  </a:lnTo>
                  <a:lnTo>
                    <a:pt x="6124956" y="1200912"/>
                  </a:lnTo>
                  <a:lnTo>
                    <a:pt x="6725411" y="600456"/>
                  </a:lnTo>
                  <a:lnTo>
                    <a:pt x="612495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1928622" y="3192017"/>
              <a:ext cx="6725920" cy="1201420"/>
            </a:xfrm>
            <a:custGeom>
              <a:avLst/>
              <a:gdLst/>
              <a:ahLst/>
              <a:cxnLst/>
              <a:rect l="l" t="t" r="r" b="b"/>
              <a:pathLst>
                <a:path w="6725920" h="1201420">
                  <a:moveTo>
                    <a:pt x="0" y="300228"/>
                  </a:moveTo>
                  <a:lnTo>
                    <a:pt x="6124956" y="300228"/>
                  </a:lnTo>
                  <a:lnTo>
                    <a:pt x="6124956" y="0"/>
                  </a:lnTo>
                  <a:lnTo>
                    <a:pt x="6725411" y="600456"/>
                  </a:lnTo>
                  <a:lnTo>
                    <a:pt x="6124956" y="1200912"/>
                  </a:lnTo>
                  <a:lnTo>
                    <a:pt x="6124956" y="900684"/>
                  </a:lnTo>
                  <a:lnTo>
                    <a:pt x="0" y="900684"/>
                  </a:lnTo>
                  <a:lnTo>
                    <a:pt x="0" y="30022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3452622" y="3601973"/>
              <a:ext cx="5201920" cy="1201420"/>
            </a:xfrm>
            <a:custGeom>
              <a:avLst/>
              <a:gdLst/>
              <a:ahLst/>
              <a:cxnLst/>
              <a:rect l="l" t="t" r="r" b="b"/>
              <a:pathLst>
                <a:path w="5201920" h="1201420">
                  <a:moveTo>
                    <a:pt x="4600956" y="0"/>
                  </a:moveTo>
                  <a:lnTo>
                    <a:pt x="4600956" y="300227"/>
                  </a:lnTo>
                  <a:lnTo>
                    <a:pt x="0" y="300227"/>
                  </a:lnTo>
                  <a:lnTo>
                    <a:pt x="0" y="900683"/>
                  </a:lnTo>
                  <a:lnTo>
                    <a:pt x="4600956" y="900683"/>
                  </a:lnTo>
                  <a:lnTo>
                    <a:pt x="4600956" y="1200912"/>
                  </a:lnTo>
                  <a:lnTo>
                    <a:pt x="5201411" y="600456"/>
                  </a:lnTo>
                  <a:lnTo>
                    <a:pt x="460095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3452622" y="3601973"/>
              <a:ext cx="5201920" cy="1201420"/>
            </a:xfrm>
            <a:custGeom>
              <a:avLst/>
              <a:gdLst/>
              <a:ahLst/>
              <a:cxnLst/>
              <a:rect l="l" t="t" r="r" b="b"/>
              <a:pathLst>
                <a:path w="5201920" h="1201420">
                  <a:moveTo>
                    <a:pt x="0" y="300227"/>
                  </a:moveTo>
                  <a:lnTo>
                    <a:pt x="4600956" y="300227"/>
                  </a:lnTo>
                  <a:lnTo>
                    <a:pt x="4600956" y="0"/>
                  </a:lnTo>
                  <a:lnTo>
                    <a:pt x="5201411" y="600456"/>
                  </a:lnTo>
                  <a:lnTo>
                    <a:pt x="4600956" y="1200912"/>
                  </a:lnTo>
                  <a:lnTo>
                    <a:pt x="4600956" y="900683"/>
                  </a:lnTo>
                  <a:lnTo>
                    <a:pt x="0" y="900683"/>
                  </a:lnTo>
                  <a:lnTo>
                    <a:pt x="0" y="30022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4978145" y="4002785"/>
              <a:ext cx="3676015" cy="1199515"/>
            </a:xfrm>
            <a:custGeom>
              <a:avLst/>
              <a:gdLst/>
              <a:ahLst/>
              <a:cxnLst/>
              <a:rect l="l" t="t" r="r" b="b"/>
              <a:pathLst>
                <a:path w="3676015" h="1199514">
                  <a:moveTo>
                    <a:pt x="3076194" y="0"/>
                  </a:moveTo>
                  <a:lnTo>
                    <a:pt x="3076194" y="299846"/>
                  </a:lnTo>
                  <a:lnTo>
                    <a:pt x="0" y="299846"/>
                  </a:lnTo>
                  <a:lnTo>
                    <a:pt x="0" y="899540"/>
                  </a:lnTo>
                  <a:lnTo>
                    <a:pt x="3076194" y="899540"/>
                  </a:lnTo>
                  <a:lnTo>
                    <a:pt x="3076194" y="1199388"/>
                  </a:lnTo>
                  <a:lnTo>
                    <a:pt x="3675887" y="599694"/>
                  </a:lnTo>
                  <a:lnTo>
                    <a:pt x="307619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78145" y="4002785"/>
              <a:ext cx="3676015" cy="1199515"/>
            </a:xfrm>
            <a:custGeom>
              <a:avLst/>
              <a:gdLst/>
              <a:ahLst/>
              <a:cxnLst/>
              <a:rect l="l" t="t" r="r" b="b"/>
              <a:pathLst>
                <a:path w="3676015" h="1199514">
                  <a:moveTo>
                    <a:pt x="0" y="299846"/>
                  </a:moveTo>
                  <a:lnTo>
                    <a:pt x="3076194" y="299846"/>
                  </a:lnTo>
                  <a:lnTo>
                    <a:pt x="3076194" y="0"/>
                  </a:lnTo>
                  <a:lnTo>
                    <a:pt x="3675887" y="599694"/>
                  </a:lnTo>
                  <a:lnTo>
                    <a:pt x="3076194" y="1199388"/>
                  </a:lnTo>
                  <a:lnTo>
                    <a:pt x="3076194" y="899540"/>
                  </a:lnTo>
                  <a:lnTo>
                    <a:pt x="0" y="899540"/>
                  </a:lnTo>
                  <a:lnTo>
                    <a:pt x="0" y="2998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503669" y="4402073"/>
              <a:ext cx="2150745" cy="1199515"/>
            </a:xfrm>
            <a:custGeom>
              <a:avLst/>
              <a:gdLst/>
              <a:ahLst/>
              <a:cxnLst/>
              <a:rect l="l" t="t" r="r" b="b"/>
              <a:pathLst>
                <a:path w="2150745" h="1199514">
                  <a:moveTo>
                    <a:pt x="1550670" y="0"/>
                  </a:moveTo>
                  <a:lnTo>
                    <a:pt x="1550670" y="299846"/>
                  </a:lnTo>
                  <a:lnTo>
                    <a:pt x="0" y="299846"/>
                  </a:lnTo>
                  <a:lnTo>
                    <a:pt x="0" y="899541"/>
                  </a:lnTo>
                  <a:lnTo>
                    <a:pt x="1550670" y="899541"/>
                  </a:lnTo>
                  <a:lnTo>
                    <a:pt x="1550670" y="1199388"/>
                  </a:lnTo>
                  <a:lnTo>
                    <a:pt x="2150363" y="599694"/>
                  </a:lnTo>
                  <a:lnTo>
                    <a:pt x="15506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503669" y="4402073"/>
              <a:ext cx="2150745" cy="1199515"/>
            </a:xfrm>
            <a:custGeom>
              <a:avLst/>
              <a:gdLst/>
              <a:ahLst/>
              <a:cxnLst/>
              <a:rect l="l" t="t" r="r" b="b"/>
              <a:pathLst>
                <a:path w="2150745" h="1199514">
                  <a:moveTo>
                    <a:pt x="0" y="299846"/>
                  </a:moveTo>
                  <a:lnTo>
                    <a:pt x="1550670" y="299846"/>
                  </a:lnTo>
                  <a:lnTo>
                    <a:pt x="1550670" y="0"/>
                  </a:lnTo>
                  <a:lnTo>
                    <a:pt x="2150363" y="599694"/>
                  </a:lnTo>
                  <a:lnTo>
                    <a:pt x="1550670" y="1199388"/>
                  </a:lnTo>
                  <a:lnTo>
                    <a:pt x="1550670" y="899541"/>
                  </a:lnTo>
                  <a:lnTo>
                    <a:pt x="0" y="899541"/>
                  </a:lnTo>
                  <a:lnTo>
                    <a:pt x="0" y="299846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87576" y="2286916"/>
            <a:ext cx="5714048" cy="1507785"/>
          </a:xfrm>
          <a:prstGeom prst="rect">
            <a:avLst/>
          </a:prstGeom>
        </p:spPr>
        <p:txBody>
          <a:bodyPr vert="horz" wrap="square" lIns="0" tIns="96203" rIns="0" bIns="0" rtlCol="0">
            <a:spAutoFit/>
          </a:bodyPr>
          <a:lstStyle/>
          <a:p>
            <a:pPr marL="9525">
              <a:spcBef>
                <a:spcPts val="758"/>
              </a:spcBef>
            </a:pP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Preferences</a:t>
            </a:r>
            <a:endParaRPr sz="1350">
              <a:latin typeface="Carlito"/>
              <a:cs typeface="Carlito"/>
            </a:endParaRPr>
          </a:p>
          <a:p>
            <a:pPr marL="1153001">
              <a:spcBef>
                <a:spcPts val="686"/>
              </a:spcBef>
            </a:pP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Organized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interests</a:t>
            </a:r>
            <a:endParaRPr sz="1350">
              <a:latin typeface="Carlito"/>
              <a:cs typeface="Carlito"/>
            </a:endParaRPr>
          </a:p>
          <a:p>
            <a:pPr marL="2296478">
              <a:spcBef>
                <a:spcPts val="799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Aggregating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 Preferences</a:t>
            </a:r>
            <a:endParaRPr sz="1350">
              <a:latin typeface="Carlito"/>
              <a:cs typeface="Carlito"/>
            </a:endParaRPr>
          </a:p>
          <a:p>
            <a:pPr marL="3440906">
              <a:spcBef>
                <a:spcPts val="743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Decision-making</a:t>
            </a:r>
            <a:endParaRPr sz="1350">
              <a:latin typeface="Carlito"/>
              <a:cs typeface="Carlito"/>
            </a:endParaRPr>
          </a:p>
          <a:p>
            <a:pPr marL="4584383">
              <a:spcBef>
                <a:spcPts val="743"/>
              </a:spcBef>
            </a:pP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Im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350" spc="-23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19945" y="1175522"/>
            <a:ext cx="6187440" cy="7482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24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sz="2400" spc="-4" dirty="0">
                <a:latin typeface="Source Sans Pro" panose="020B0503030403020204" pitchFamily="34" charset="0"/>
                <a:cs typeface="Carlito"/>
              </a:rPr>
              <a:t>does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it mean </a:t>
            </a:r>
            <a:r>
              <a:rPr sz="24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sz="2400" b="1" spc="-8" dirty="0">
                <a:latin typeface="Source Sans Pro" panose="020B0503030403020204" pitchFamily="34" charset="0"/>
                <a:cs typeface="Carlito"/>
              </a:rPr>
              <a:t>govern</a:t>
            </a:r>
            <a:r>
              <a:rPr sz="2400" spc="-8" dirty="0">
                <a:latin typeface="Source Sans Pro" panose="020B0503030403020204" pitchFamily="34" charset="0"/>
                <a:cs typeface="Carlito"/>
              </a:rPr>
              <a:t> ne</a:t>
            </a:r>
            <a:r>
              <a:rPr lang="en-CA" sz="2400" spc="-8" dirty="0">
                <a:latin typeface="Source Sans Pro" panose="020B0503030403020204" pitchFamily="34" charset="0"/>
                <a:cs typeface="Carlito"/>
              </a:rPr>
              <a:t>w </a:t>
            </a:r>
            <a:r>
              <a:rPr sz="2400" spc="-4" dirty="0">
                <a:latin typeface="Source Sans Pro" panose="020B0503030403020204" pitchFamily="34" charset="0"/>
                <a:cs typeface="Carlito"/>
              </a:rPr>
              <a:t>technologies?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It </a:t>
            </a:r>
            <a:r>
              <a:rPr sz="2400" spc="-8" dirty="0">
                <a:latin typeface="Source Sans Pro" panose="020B0503030403020204" pitchFamily="34" charset="0"/>
                <a:cs typeface="Carlito"/>
              </a:rPr>
              <a:t>requires 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thinking</a:t>
            </a:r>
            <a:r>
              <a:rPr sz="2400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sz="2400" dirty="0">
                <a:latin typeface="Source Sans Pro" panose="020B0503030403020204" pitchFamily="34" charset="0"/>
                <a:cs typeface="Carlito"/>
              </a:rPr>
              <a:t>about: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Should be Governing?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EA2F9A-1A29-BE33-FE92-16C00D41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57175"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people who build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new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 technologies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companies that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hire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</a:t>
            </a:r>
            <a:r>
              <a:rPr lang="en-US" altLang="zh-CN" sz="2000" spc="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engineers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industries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 which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companies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are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15" dirty="0">
                <a:latin typeface="Source Sans Pro" panose="020B0503030403020204" pitchFamily="34" charset="0"/>
                <a:cs typeface="Carlito"/>
              </a:rPr>
              <a:t>organized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consumers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who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use new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technologies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citizens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who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impacted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by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new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technologies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marR="23241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government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which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sets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enforces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rules in the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place 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where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new 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technologies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are</a:t>
            </a: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built/deployed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pPr marL="266700" marR="381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international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organizations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that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engage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multiple 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governments </a:t>
            </a:r>
            <a:r>
              <a:rPr lang="en-US" altLang="zh-CN" sz="2000" dirty="0">
                <a:latin typeface="Source Sans Pro" panose="020B0503030403020204" pitchFamily="34" charset="0"/>
                <a:cs typeface="Carlito"/>
              </a:rPr>
              <a:t>in managing issues </a:t>
            </a:r>
            <a:r>
              <a:rPr lang="en-US" altLang="zh-CN" sz="2000" spc="-8" dirty="0">
                <a:latin typeface="Source Sans Pro" panose="020B0503030403020204" pitchFamily="34" charset="0"/>
                <a:cs typeface="Carlito"/>
              </a:rPr>
              <a:t>that transcend international  </a:t>
            </a:r>
            <a:r>
              <a:rPr lang="en-US" altLang="zh-CN" sz="2000" spc="-11" dirty="0">
                <a:latin typeface="Source Sans Pro" panose="020B0503030403020204" pitchFamily="34" charset="0"/>
                <a:cs typeface="Carlito"/>
              </a:rPr>
              <a:t>borders</a:t>
            </a:r>
            <a:endParaRPr lang="en-US" altLang="zh-CN" sz="2000" dirty="0">
              <a:latin typeface="Source Sans Pro" panose="020B0503030403020204" pitchFamily="34" charset="0"/>
              <a:cs typeface="Carlito"/>
            </a:endParaRPr>
          </a:p>
          <a:p>
            <a:endParaRPr lang="zh-CN" altLang="en-US" sz="2000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Should Government Govern?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5E61B-FF49-DB88-2A35-72B03C0D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898" y="1129501"/>
            <a:ext cx="5840213" cy="3416400"/>
          </a:xfrm>
        </p:spPr>
        <p:txBody>
          <a:bodyPr/>
          <a:lstStyle/>
          <a:p>
            <a:pPr marL="0" marR="3810" indent="0" algn="just">
              <a:spcBef>
                <a:spcPts val="75"/>
              </a:spcBef>
              <a:buNone/>
            </a:pP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“Governments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should intervene,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at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a minimum, when </a:t>
            </a:r>
            <a:r>
              <a:rPr lang="en-US" altLang="zh-CN" spc="-15" dirty="0">
                <a:latin typeface="Source Sans Pro" panose="020B0503030403020204" pitchFamily="34" charset="0"/>
                <a:cs typeface="Carlito"/>
              </a:rPr>
              <a:t>private 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action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has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negative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public consequences;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when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shortsighted 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actions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threaten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cause long-term harm;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when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failure to 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intervene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undermines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significant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constitutional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values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and 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important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individual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rights;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when a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form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of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life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emerges that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may 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threaten values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believe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be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fundamental;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and when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we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can 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see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that failing </a:t>
            </a:r>
            <a:r>
              <a:rPr lang="en-US" altLang="zh-CN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intervene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on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side of right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will</a:t>
            </a:r>
            <a:r>
              <a:rPr lang="en-US" altLang="zh-CN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simply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strengthen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interventions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on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side </a:t>
            </a:r>
            <a:r>
              <a:rPr lang="en-US" altLang="zh-CN" spc="-8" dirty="0"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pc="-26" dirty="0">
                <a:latin typeface="Source Sans Pro" panose="020B0503030403020204" pitchFamily="34" charset="0"/>
                <a:cs typeface="Carlito"/>
              </a:rPr>
              <a:t>wrong.”</a:t>
            </a: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algn="just">
              <a:spcBef>
                <a:spcPts val="11"/>
              </a:spcBef>
            </a:pPr>
            <a:endParaRPr lang="en-US" altLang="zh-CN" sz="1763" dirty="0">
              <a:latin typeface="Source Sans Pro" panose="020B0503030403020204" pitchFamily="34" charset="0"/>
              <a:cs typeface="Carlito"/>
            </a:endParaRPr>
          </a:p>
          <a:p>
            <a:pPr marL="695325" indent="0" algn="just">
              <a:buNone/>
            </a:pPr>
            <a:r>
              <a:rPr lang="en-US" altLang="zh-CN" spc="-4" dirty="0">
                <a:latin typeface="Source Sans Pro" panose="020B0503030403020204" pitchFamily="34" charset="0"/>
                <a:cs typeface="Carlito"/>
              </a:rPr>
              <a:t>-- </a:t>
            </a:r>
            <a:r>
              <a:rPr lang="en-US" altLang="zh-CN" dirty="0">
                <a:latin typeface="Source Sans Pro" panose="020B0503030403020204" pitchFamily="34" charset="0"/>
                <a:cs typeface="Carlito"/>
              </a:rPr>
              <a:t>Larry Lessig, </a:t>
            </a:r>
            <a:r>
              <a:rPr lang="en-US" altLang="zh-CN" i="1" spc="-4" dirty="0">
                <a:latin typeface="Source Sans Pro" panose="020B0503030403020204" pitchFamily="34" charset="0"/>
                <a:cs typeface="Carlito"/>
              </a:rPr>
              <a:t>Code</a:t>
            </a:r>
            <a:r>
              <a:rPr lang="en-US" altLang="zh-CN" i="1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i="1" spc="-4" dirty="0">
                <a:latin typeface="Source Sans Pro" panose="020B0503030403020204" pitchFamily="34" charset="0"/>
                <a:cs typeface="Carlito"/>
              </a:rPr>
              <a:t>2.0</a:t>
            </a:r>
            <a:endParaRPr lang="en-US" altLang="zh-CN" dirty="0">
              <a:latin typeface="Source Sans Pro" panose="020B0503030403020204" pitchFamily="34" charset="0"/>
              <a:cs typeface="Carlito"/>
            </a:endParaRPr>
          </a:p>
          <a:p>
            <a:pPr marL="114300" indent="0" algn="just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Today’s Agenda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E9A77E-50C4-81EE-283E-2A2D7F5B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indent="-342900">
              <a:spcBef>
                <a:spcPts val="75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15" dirty="0">
                <a:latin typeface="Source Sans Pro" panose="020B0503030403020204" pitchFamily="34" charset="0"/>
                <a:cs typeface="Carlito"/>
              </a:rPr>
              <a:t>Why </a:t>
            </a:r>
            <a:r>
              <a:rPr lang="en-US" altLang="zh-CN" sz="1800" i="1" spc="-45" dirty="0">
                <a:latin typeface="Source Sans Pro" panose="020B0503030403020204" pitchFamily="34" charset="0"/>
                <a:cs typeface="Carlito"/>
              </a:rPr>
              <a:t>You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are </a:t>
            </a:r>
            <a:r>
              <a:rPr lang="en-US" altLang="zh-CN" sz="1800" spc="-26" dirty="0">
                <a:latin typeface="Source Sans Pro" panose="020B0503030403020204" pitchFamily="34" charset="0"/>
                <a:cs typeface="Carlito"/>
              </a:rPr>
              <a:t>Taking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this</a:t>
            </a:r>
            <a:r>
              <a:rPr lang="en-US" altLang="zh-CN" sz="1800" spc="56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Class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spcBef>
                <a:spcPts val="4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Three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Dimensions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of</a:t>
            </a:r>
            <a:r>
              <a:rPr lang="en-US" altLang="zh-CN" sz="1800" spc="-4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Professional codes of</a:t>
            </a:r>
            <a:r>
              <a:rPr lang="en-US" altLang="zh-CN" sz="1800" spc="-30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Disciplinary</a:t>
            </a:r>
            <a:r>
              <a:rPr lang="en-US" altLang="zh-CN" sz="1800" spc="-19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perspectives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352425" indent="-342900">
              <a:buAutoNum type="arabicPeriod"/>
              <a:tabLst>
                <a:tab pos="351949" algn="l"/>
                <a:tab pos="352425" algn="l"/>
              </a:tabLst>
            </a:pPr>
            <a:r>
              <a:rPr lang="en-US" altLang="zh-CN" sz="1800" b="1" spc="-4" dirty="0">
                <a:latin typeface="Source Sans Pro" panose="020B0503030403020204" pitchFamily="34" charset="0"/>
                <a:cs typeface="Carlito"/>
              </a:rPr>
              <a:t>Discussion of</a:t>
            </a:r>
            <a:r>
              <a:rPr lang="en-US" altLang="zh-CN" sz="1800" b="1" spc="-15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b="1" spc="-8" dirty="0">
                <a:latin typeface="Source Sans Pro" panose="020B0503030403020204" pitchFamily="34" charset="0"/>
                <a:cs typeface="Carlito"/>
              </a:rPr>
              <a:t>Cases</a:t>
            </a:r>
            <a:endParaRPr lang="en-US" altLang="zh-CN" sz="1800" b="1" dirty="0">
              <a:latin typeface="Source Sans Pro" panose="020B0503030403020204" pitchFamily="34" charset="0"/>
              <a:cs typeface="Carlito"/>
            </a:endParaRPr>
          </a:p>
          <a:p>
            <a:pPr marL="114300" indent="0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24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Ethical Lens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6D528-6C2F-6255-D4CC-246D140E0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75"/>
              </a:spcBef>
              <a:buNone/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Three approaches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in</a:t>
            </a:r>
            <a:r>
              <a:rPr lang="en-US" altLang="zh-CN" sz="1800" spc="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one: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 marL="266700" marR="61436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PERSONAL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ETHICS: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does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it mean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to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be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good person? </a:t>
            </a:r>
            <a:r>
              <a:rPr lang="en-US" altLang="zh-CN" sz="1800" spc="-86" dirty="0">
                <a:latin typeface="Source Sans Pro" panose="020B0503030403020204" pitchFamily="34" charset="0"/>
                <a:cs typeface="Carlito"/>
              </a:rPr>
              <a:t>To 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treat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other people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well?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  <a:buChar char="•"/>
            </a:pPr>
            <a:endParaRPr lang="en-US" altLang="zh-CN" sz="1763" dirty="0">
              <a:latin typeface="Source Sans Pro" panose="020B0503030403020204" pitchFamily="34" charset="0"/>
              <a:cs typeface="Carlito"/>
            </a:endParaRPr>
          </a:p>
          <a:p>
            <a:pPr marL="266700" marR="381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PROFESSIONAL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ETHICS: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standards of behavior that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regulate  </a:t>
            </a:r>
            <a:r>
              <a:rPr lang="en-US" altLang="zh-CN" sz="1800" spc="-19" dirty="0">
                <a:latin typeface="Source Sans Pro" panose="020B0503030403020204" pitchFamily="34" charset="0"/>
                <a:cs typeface="Carlito"/>
              </a:rPr>
              <a:t>my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professional</a:t>
            </a:r>
            <a:r>
              <a:rPr lang="en-US" altLang="zh-CN" sz="1800" spc="11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role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8"/>
              </a:spcBef>
              <a:buChar char="•"/>
            </a:pPr>
            <a:endParaRPr lang="en-US" altLang="zh-CN" sz="1763" dirty="0">
              <a:latin typeface="Source Sans Pro" panose="020B0503030403020204" pitchFamily="34" charset="0"/>
              <a:cs typeface="Carlito"/>
            </a:endParaRPr>
          </a:p>
          <a:p>
            <a:pPr marL="266700" marR="239078" indent="-257175">
              <a:spcBef>
                <a:spcPts val="4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SOCIAL/POLITICAL ETHICS: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the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framework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or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rules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that 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facilitate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social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cooperation;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promote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positive outcomes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and 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mitigate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harms; questions of </a:t>
            </a:r>
            <a:r>
              <a:rPr lang="en-US" altLang="zh-CN" sz="1800" i="1" u="heavy" spc="-4" dirty="0">
                <a:uFill>
                  <a:solidFill>
                    <a:srgbClr val="000000"/>
                  </a:solidFill>
                </a:uFill>
                <a:latin typeface="Source Sans Pro" panose="020B0503030403020204" pitchFamily="34" charset="0"/>
                <a:cs typeface="Carlito"/>
              </a:rPr>
              <a:t>governance</a:t>
            </a:r>
            <a:r>
              <a:rPr lang="en-US" altLang="zh-CN" sz="1800" i="1" spc="-4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and </a:t>
            </a:r>
            <a:r>
              <a:rPr lang="en-US" altLang="zh-CN" sz="1800" spc="-8" dirty="0">
                <a:latin typeface="Source Sans Pro" panose="020B0503030403020204" pitchFamily="34" charset="0"/>
                <a:cs typeface="Carlito"/>
              </a:rPr>
              <a:t>what </a:t>
            </a:r>
            <a:r>
              <a:rPr lang="en-US" altLang="zh-CN" sz="1800" spc="-11" dirty="0">
                <a:latin typeface="Source Sans Pro" panose="020B0503030403020204" pitchFamily="34" charset="0"/>
                <a:cs typeface="Carlito"/>
              </a:rPr>
              <a:t>makes </a:t>
            </a:r>
            <a:r>
              <a:rPr lang="en-US" altLang="zh-CN" sz="1800" dirty="0">
                <a:latin typeface="Source Sans Pro" panose="020B0503030403020204" pitchFamily="34" charset="0"/>
                <a:cs typeface="Carlito"/>
              </a:rPr>
              <a:t>a 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policy justifiable or</a:t>
            </a:r>
            <a:r>
              <a:rPr lang="en-US" altLang="zh-CN" sz="1800" spc="-23" dirty="0"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4" dirty="0">
                <a:latin typeface="Source Sans Pro" panose="020B0503030403020204" pitchFamily="34" charset="0"/>
                <a:cs typeface="Carlito"/>
              </a:rPr>
              <a:t>legitimate.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pPr>
              <a:spcBef>
                <a:spcPts val="11"/>
              </a:spcBef>
              <a:buChar char="•"/>
            </a:pPr>
            <a:endParaRPr lang="en-US" altLang="zh-CN" sz="1763" dirty="0">
              <a:latin typeface="Source Sans Pro" panose="020B0503030403020204" pitchFamily="34" charset="0"/>
              <a:cs typeface="Carlito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&gt;&gt; </a:t>
            </a:r>
            <a:r>
              <a:rPr lang="en-US" altLang="zh-CN" sz="1800" spc="-8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Normative, </a:t>
            </a:r>
            <a:r>
              <a:rPr lang="en-US" altLang="zh-CN" sz="1800" spc="-4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not descriptive; </a:t>
            </a:r>
            <a:r>
              <a:rPr lang="en-US" altLang="zh-CN" sz="1800" spc="-8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Prescriptive, </a:t>
            </a:r>
            <a:r>
              <a:rPr lang="en-US" altLang="zh-CN" sz="1800" spc="-4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not</a:t>
            </a:r>
            <a:r>
              <a:rPr lang="en-US" altLang="zh-CN" sz="1800" spc="8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 </a:t>
            </a:r>
            <a:r>
              <a:rPr lang="en-US" altLang="zh-CN" sz="1800" spc="-19" dirty="0">
                <a:solidFill>
                  <a:srgbClr val="FF0000"/>
                </a:solidFill>
                <a:latin typeface="Source Sans Pro" panose="020B0503030403020204" pitchFamily="34" charset="0"/>
                <a:cs typeface="Carlito"/>
              </a:rPr>
              <a:t>explanatory.</a:t>
            </a:r>
            <a:endParaRPr lang="en-US" altLang="zh-CN" sz="1800" dirty="0">
              <a:latin typeface="Source Sans Pro" panose="020B0503030403020204" pitchFamily="34" charset="0"/>
              <a:cs typeface="Carlito"/>
            </a:endParaRPr>
          </a:p>
          <a:p>
            <a:endParaRPr lang="zh-CN" altLang="en-US" dirty="0">
              <a:latin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Study #1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04F58-C0E6-C076-7498-E7B38255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273844" indent="-257175"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dirty="0">
                <a:latin typeface="Arial MT"/>
                <a:cs typeface="Arial MT"/>
              </a:rPr>
              <a:t>Quinn </a:t>
            </a:r>
            <a:r>
              <a:rPr lang="en-US" altLang="zh-CN" sz="1800" spc="-4" dirty="0">
                <a:latin typeface="Arial MT"/>
                <a:cs typeface="Arial MT"/>
              </a:rPr>
              <a:t>is </a:t>
            </a:r>
            <a:r>
              <a:rPr lang="en-US" altLang="zh-CN" sz="1800" dirty="0">
                <a:latin typeface="Arial MT"/>
                <a:cs typeface="Arial MT"/>
              </a:rPr>
              <a:t>studying the role of genetic factors </a:t>
            </a:r>
            <a:r>
              <a:rPr lang="en-US" altLang="zh-CN" sz="1800" spc="-4" dirty="0">
                <a:latin typeface="Arial MT"/>
                <a:cs typeface="Arial MT"/>
              </a:rPr>
              <a:t>in </a:t>
            </a:r>
            <a:r>
              <a:rPr lang="en-US" altLang="zh-CN" sz="1800" spc="-57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psychological</a:t>
            </a:r>
            <a:r>
              <a:rPr lang="en-US" altLang="zh-CN" sz="1800" spc="-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disorders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and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social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behavior.</a:t>
            </a:r>
          </a:p>
          <a:p>
            <a:pPr marL="266700" marR="3810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Arial MT"/>
                <a:cs typeface="Arial MT"/>
              </a:rPr>
              <a:t>He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built</a:t>
            </a:r>
            <a:r>
              <a:rPr lang="en-US" altLang="zh-CN" sz="1800" spc="-4" dirty="0">
                <a:latin typeface="Arial MT"/>
                <a:cs typeface="Arial MT"/>
              </a:rPr>
              <a:t> a</a:t>
            </a:r>
            <a:r>
              <a:rPr lang="en-US" altLang="zh-CN" sz="1800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tool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that</a:t>
            </a:r>
            <a:r>
              <a:rPr lang="en-US" altLang="zh-CN" sz="1800" spc="-4" dirty="0">
                <a:latin typeface="Arial MT"/>
                <a:cs typeface="Arial MT"/>
              </a:rPr>
              <a:t> can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link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three anonymized data sets: genetic test results, database of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clinical diagnoses, and </a:t>
            </a:r>
            <a:r>
              <a:rPr lang="en-US" altLang="zh-CN" sz="1800" spc="-4" dirty="0">
                <a:latin typeface="Arial MT"/>
                <a:cs typeface="Arial MT"/>
              </a:rPr>
              <a:t>a </a:t>
            </a:r>
            <a:r>
              <a:rPr lang="en-US" altLang="zh-CN" sz="1800" dirty="0">
                <a:latin typeface="Arial MT"/>
                <a:cs typeface="Arial MT"/>
              </a:rPr>
              <a:t>custom database </a:t>
            </a:r>
            <a:r>
              <a:rPr lang="en-US" altLang="zh-CN" sz="1800" spc="-4" dirty="0">
                <a:latin typeface="Arial MT"/>
                <a:cs typeface="Arial MT"/>
              </a:rPr>
              <a:t>of </a:t>
            </a:r>
            <a:r>
              <a:rPr lang="en-US" altLang="zh-CN" sz="1800" dirty="0">
                <a:latin typeface="Arial MT"/>
                <a:cs typeface="Arial MT"/>
              </a:rPr>
              <a:t> public social networking posts. </a:t>
            </a:r>
            <a:r>
              <a:rPr lang="en-US" altLang="zh-CN" sz="1800" spc="-8" dirty="0">
                <a:latin typeface="Arial MT"/>
                <a:cs typeface="Arial MT"/>
              </a:rPr>
              <a:t>All </a:t>
            </a:r>
            <a:r>
              <a:rPr lang="en-US" altLang="zh-CN" sz="1800" dirty="0">
                <a:latin typeface="Arial MT"/>
                <a:cs typeface="Arial MT"/>
              </a:rPr>
              <a:t>personally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identifiable</a:t>
            </a:r>
            <a:r>
              <a:rPr lang="en-US" altLang="zh-CN" sz="1800" spc="-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information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is </a:t>
            </a:r>
            <a:r>
              <a:rPr lang="en-US" altLang="zh-CN" sz="1800" dirty="0">
                <a:latin typeface="Arial MT"/>
                <a:cs typeface="Arial MT"/>
              </a:rPr>
              <a:t>replaced </a:t>
            </a:r>
            <a:r>
              <a:rPr lang="en-US" altLang="zh-CN" sz="1800" spc="-4" dirty="0">
                <a:latin typeface="Arial MT"/>
                <a:cs typeface="Arial MT"/>
              </a:rPr>
              <a:t>with </a:t>
            </a:r>
            <a:r>
              <a:rPr lang="en-US" altLang="zh-CN" sz="1800" dirty="0">
                <a:latin typeface="Arial MT"/>
                <a:cs typeface="Arial MT"/>
              </a:rPr>
              <a:t>identifier</a:t>
            </a:r>
          </a:p>
          <a:p>
            <a:pPr marL="266700" marR="63818" indent="-257175">
              <a:spcBef>
                <a:spcPts val="510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Arial MT"/>
                <a:cs typeface="Arial MT"/>
              </a:rPr>
              <a:t>Quinn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was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granted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approval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for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a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study </a:t>
            </a:r>
            <a:r>
              <a:rPr lang="en-US" altLang="zh-CN" sz="1800" spc="-4" dirty="0">
                <a:latin typeface="Arial MT"/>
                <a:cs typeface="Arial MT"/>
              </a:rPr>
              <a:t>by</a:t>
            </a:r>
            <a:r>
              <a:rPr lang="en-US" altLang="zh-CN" sz="1800" dirty="0">
                <a:latin typeface="Arial MT"/>
                <a:cs typeface="Arial MT"/>
              </a:rPr>
              <a:t> their </a:t>
            </a:r>
            <a:r>
              <a:rPr lang="en-US" altLang="zh-CN" sz="1800" spc="-57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ethics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review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board </a:t>
            </a:r>
            <a:r>
              <a:rPr lang="en-US" altLang="zh-CN" sz="1800" spc="-4" dirty="0">
                <a:latin typeface="Arial MT"/>
                <a:cs typeface="Arial MT"/>
              </a:rPr>
              <a:t>(ERB)</a:t>
            </a:r>
            <a:endParaRPr lang="en-US" altLang="zh-CN" sz="1800" dirty="0">
              <a:latin typeface="Arial MT"/>
              <a:cs typeface="Arial MT"/>
            </a:endParaRPr>
          </a:p>
          <a:p>
            <a:endParaRPr lang="zh-CN" alt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Study #1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808E3-CE65-8ABE-977B-F9924046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Arial MT"/>
                <a:cs typeface="Arial MT"/>
              </a:rPr>
              <a:t>While</a:t>
            </a:r>
            <a:r>
              <a:rPr lang="en-US" altLang="zh-CN" sz="1800" dirty="0">
                <a:latin typeface="Arial MT"/>
                <a:cs typeface="Arial MT"/>
              </a:rPr>
              <a:t> testing </a:t>
            </a:r>
            <a:r>
              <a:rPr lang="en-US" altLang="zh-CN" sz="1800" spc="-4" dirty="0">
                <a:latin typeface="Arial MT"/>
                <a:cs typeface="Arial MT"/>
              </a:rPr>
              <a:t>the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tool, </a:t>
            </a:r>
            <a:r>
              <a:rPr lang="en-US" altLang="zh-CN" sz="1800" spc="-4" dirty="0">
                <a:latin typeface="Arial MT"/>
                <a:cs typeface="Arial MT"/>
              </a:rPr>
              <a:t>Quinn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discovered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a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bug </a:t>
            </a:r>
            <a:r>
              <a:rPr lang="en-US" altLang="zh-CN" sz="1800" spc="-4" dirty="0">
                <a:latin typeface="Arial MT"/>
                <a:cs typeface="Arial MT"/>
              </a:rPr>
              <a:t>that</a:t>
            </a:r>
            <a:r>
              <a:rPr lang="en-US" altLang="zh-CN" sz="1800" spc="-11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can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break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anonymity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for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several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individuals</a:t>
            </a:r>
          </a:p>
          <a:p>
            <a:pPr marL="266700" marR="241459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Arial MT"/>
                <a:cs typeface="Arial MT"/>
              </a:rPr>
              <a:t>No</a:t>
            </a:r>
            <a:r>
              <a:rPr lang="en-US" altLang="zh-CN" sz="1800" spc="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anonymization </a:t>
            </a:r>
            <a:r>
              <a:rPr lang="en-US" altLang="zh-CN" sz="1800" spc="-4" dirty="0">
                <a:latin typeface="Arial MT"/>
                <a:cs typeface="Arial MT"/>
              </a:rPr>
              <a:t>method</a:t>
            </a:r>
            <a:r>
              <a:rPr lang="en-US" altLang="zh-CN" sz="1800" spc="11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is</a:t>
            </a:r>
            <a:r>
              <a:rPr lang="en-US" altLang="zh-CN" sz="1800" dirty="0">
                <a:latin typeface="Arial MT"/>
                <a:cs typeface="Arial MT"/>
              </a:rPr>
              <a:t> perfect.</a:t>
            </a:r>
            <a:r>
              <a:rPr lang="en-US" altLang="zh-CN" sz="1800" spc="-19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The</a:t>
            </a:r>
            <a:r>
              <a:rPr lang="en-US" altLang="zh-CN" sz="1800" spc="11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bug </a:t>
            </a:r>
            <a:r>
              <a:rPr lang="en-US" altLang="zh-CN" sz="1800" spc="-570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sightly</a:t>
            </a:r>
            <a:r>
              <a:rPr lang="en-US" altLang="zh-CN" sz="1800" spc="-8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increases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the</a:t>
            </a:r>
            <a:r>
              <a:rPr lang="en-US" altLang="zh-CN" sz="1800" spc="-4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risk.</a:t>
            </a:r>
          </a:p>
          <a:p>
            <a:pPr marL="266700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1800" spc="-4" dirty="0">
                <a:latin typeface="Arial MT"/>
                <a:cs typeface="Arial MT"/>
              </a:rPr>
              <a:t>What</a:t>
            </a:r>
            <a:r>
              <a:rPr lang="en-US" altLang="zh-CN" sz="1800" spc="-15" dirty="0">
                <a:latin typeface="Arial MT"/>
                <a:cs typeface="Arial MT"/>
              </a:rPr>
              <a:t> </a:t>
            </a:r>
            <a:r>
              <a:rPr lang="en-US" altLang="zh-CN" sz="1800" dirty="0">
                <a:latin typeface="Arial MT"/>
                <a:cs typeface="Arial MT"/>
              </a:rPr>
              <a:t>should</a:t>
            </a:r>
            <a:r>
              <a:rPr lang="en-US" altLang="zh-CN" sz="1800" spc="4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Quinn</a:t>
            </a:r>
            <a:r>
              <a:rPr lang="en-US" altLang="zh-CN" sz="1800" dirty="0">
                <a:latin typeface="Arial MT"/>
                <a:cs typeface="Arial MT"/>
              </a:rPr>
              <a:t> </a:t>
            </a:r>
            <a:r>
              <a:rPr lang="en-US" altLang="zh-CN" sz="1800" spc="-4" dirty="0">
                <a:latin typeface="Arial MT"/>
                <a:cs typeface="Arial MT"/>
              </a:rPr>
              <a:t>do?</a:t>
            </a:r>
            <a:endParaRPr lang="en-US" altLang="zh-CN" sz="1800" dirty="0">
              <a:latin typeface="Arial MT"/>
              <a:cs typeface="Arial MT"/>
            </a:endParaRPr>
          </a:p>
          <a:p>
            <a:pPr marL="114300" indent="0">
              <a:buNone/>
            </a:pPr>
            <a:endParaRPr lang="zh-CN" alt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Study #1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CF85A-1A57-FABA-3212-A0D6FDAC2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3810" indent="-257175"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Arial MT"/>
                <a:cs typeface="Arial MT"/>
              </a:rPr>
              <a:t>Quinn’s </a:t>
            </a:r>
            <a:r>
              <a:rPr lang="en-US" altLang="zh-CN" sz="2000" spc="-4" dirty="0">
                <a:latin typeface="Arial MT"/>
                <a:cs typeface="Arial MT"/>
              </a:rPr>
              <a:t>team </a:t>
            </a:r>
            <a:r>
              <a:rPr lang="en-US" altLang="zh-CN" sz="2000" dirty="0">
                <a:latin typeface="Arial MT"/>
                <a:cs typeface="Arial MT"/>
              </a:rPr>
              <a:t>had </a:t>
            </a:r>
            <a:r>
              <a:rPr lang="en-US" altLang="zh-CN" sz="2000" spc="-4" dirty="0">
                <a:latin typeface="Arial MT"/>
                <a:cs typeface="Arial MT"/>
              </a:rPr>
              <a:t>a </a:t>
            </a:r>
            <a:r>
              <a:rPr lang="en-US" altLang="zh-CN" sz="2000" dirty="0">
                <a:latin typeface="Arial MT"/>
                <a:cs typeface="Arial MT"/>
              </a:rPr>
              <a:t>responsibility </a:t>
            </a:r>
            <a:r>
              <a:rPr lang="en-US" altLang="zh-CN" sz="2000" spc="-4" dirty="0">
                <a:latin typeface="Arial MT"/>
                <a:cs typeface="Arial MT"/>
              </a:rPr>
              <a:t>to </a:t>
            </a:r>
            <a:r>
              <a:rPr lang="en-US" altLang="zh-CN" sz="2000" dirty="0">
                <a:latin typeface="Arial MT"/>
                <a:cs typeface="Arial MT"/>
              </a:rPr>
              <a:t>protect the human subjects </a:t>
            </a:r>
            <a:r>
              <a:rPr lang="en-US" altLang="zh-CN" sz="2000" spc="-4" dirty="0">
                <a:latin typeface="Arial MT"/>
                <a:cs typeface="Arial MT"/>
              </a:rPr>
              <a:t>of </a:t>
            </a:r>
            <a:r>
              <a:rPr lang="en-US" altLang="zh-CN" sz="2000" dirty="0">
                <a:latin typeface="Arial MT"/>
                <a:cs typeface="Arial MT"/>
              </a:rPr>
              <a:t>their research. Making </a:t>
            </a:r>
            <a:r>
              <a:rPr lang="en-US" altLang="zh-CN" sz="2000" spc="-4" dirty="0">
                <a:latin typeface="Arial MT"/>
                <a:cs typeface="Arial MT"/>
              </a:rPr>
              <a:t>the tool </a:t>
            </a:r>
            <a:r>
              <a:rPr lang="en-US" altLang="zh-CN" sz="2000" dirty="0">
                <a:latin typeface="Arial MT"/>
                <a:cs typeface="Arial MT"/>
              </a:rPr>
              <a:t>publicly</a:t>
            </a:r>
            <a:r>
              <a:rPr lang="en-US" altLang="zh-CN" sz="2000" spc="-8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available</a:t>
            </a:r>
            <a:r>
              <a:rPr lang="en-US" altLang="zh-CN" sz="2000" spc="8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introduces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unpredictable 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risks </a:t>
            </a:r>
            <a:r>
              <a:rPr lang="en-US" altLang="zh-CN" sz="2000" spc="-4" dirty="0">
                <a:latin typeface="Arial MT"/>
                <a:cs typeface="Arial MT"/>
              </a:rPr>
              <a:t>of </a:t>
            </a:r>
            <a:r>
              <a:rPr lang="en-US" altLang="zh-CN" sz="2000" dirty="0">
                <a:latin typeface="Arial MT"/>
                <a:cs typeface="Arial MT"/>
              </a:rPr>
              <a:t>data re-identification. Individuals </a:t>
            </a:r>
            <a:r>
              <a:rPr lang="en-US" altLang="zh-CN" sz="2000" spc="-4" dirty="0">
                <a:latin typeface="Arial MT"/>
                <a:cs typeface="Arial MT"/>
              </a:rPr>
              <a:t>who opt </a:t>
            </a:r>
            <a:r>
              <a:rPr lang="en-US" altLang="zh-CN" sz="2000" spc="-574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into </a:t>
            </a:r>
            <a:r>
              <a:rPr lang="en-US" altLang="zh-CN" sz="2000" dirty="0">
                <a:latin typeface="Arial MT"/>
                <a:cs typeface="Arial MT"/>
              </a:rPr>
              <a:t>such data sets could not be expected </a:t>
            </a:r>
            <a:r>
              <a:rPr lang="en-US" altLang="zh-CN" sz="2000" spc="-4" dirty="0">
                <a:latin typeface="Arial MT"/>
                <a:cs typeface="Arial MT"/>
              </a:rPr>
              <a:t>to</a:t>
            </a:r>
            <a:r>
              <a:rPr lang="en-US" altLang="zh-CN" sz="2000" dirty="0">
                <a:latin typeface="Arial MT"/>
                <a:cs typeface="Arial MT"/>
              </a:rPr>
              <a:t> anticipate </a:t>
            </a:r>
            <a:r>
              <a:rPr lang="en-US" altLang="zh-CN" sz="2000" spc="-4" dirty="0">
                <a:latin typeface="Arial MT"/>
                <a:cs typeface="Arial MT"/>
              </a:rPr>
              <a:t>the </a:t>
            </a:r>
            <a:r>
              <a:rPr lang="en-US" altLang="zh-CN" sz="2000" dirty="0">
                <a:latin typeface="Arial MT"/>
                <a:cs typeface="Arial MT"/>
              </a:rPr>
              <a:t>risk.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lang="en-US" altLang="zh-CN" sz="2800" dirty="0">
              <a:latin typeface="Arial MT"/>
              <a:cs typeface="Arial MT"/>
            </a:endParaRPr>
          </a:p>
          <a:p>
            <a:pPr marL="266700" marR="340519" indent="-257175"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Arial MT"/>
                <a:cs typeface="Arial MT"/>
              </a:rPr>
              <a:t>Prior</a:t>
            </a:r>
            <a:r>
              <a:rPr lang="en-US" altLang="zh-CN" sz="2000" spc="-8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to releasing </a:t>
            </a:r>
            <a:r>
              <a:rPr lang="en-US" altLang="zh-CN" sz="2000" spc="-4" dirty="0">
                <a:latin typeface="Arial MT"/>
                <a:cs typeface="Arial MT"/>
              </a:rPr>
              <a:t>the</a:t>
            </a:r>
            <a:r>
              <a:rPr lang="en-US" altLang="zh-CN" sz="2000" dirty="0">
                <a:latin typeface="Arial MT"/>
                <a:cs typeface="Arial MT"/>
              </a:rPr>
              <a:t> source code</a:t>
            </a:r>
            <a:r>
              <a:rPr lang="en-US" altLang="zh-CN" sz="2000" spc="-8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in</a:t>
            </a:r>
            <a:r>
              <a:rPr lang="en-US" altLang="zh-CN" sz="2000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any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way, </a:t>
            </a:r>
            <a:r>
              <a:rPr lang="en-US" altLang="zh-CN" sz="2000" spc="-570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Quinn’s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team</a:t>
            </a:r>
            <a:r>
              <a:rPr lang="en-US" altLang="zh-CN" sz="2000" spc="11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should</a:t>
            </a:r>
            <a:r>
              <a:rPr lang="en-US" altLang="zh-CN" sz="2000" spc="8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consult </a:t>
            </a:r>
            <a:r>
              <a:rPr lang="en-US" altLang="zh-CN" sz="2000" spc="-8" dirty="0">
                <a:latin typeface="Arial MT"/>
                <a:cs typeface="Arial MT"/>
              </a:rPr>
              <a:t>with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their ERB </a:t>
            </a:r>
            <a:r>
              <a:rPr lang="en-US" altLang="zh-CN" sz="2000" dirty="0">
                <a:latin typeface="Arial MT"/>
                <a:cs typeface="Arial MT"/>
              </a:rPr>
              <a:t>regarding</a:t>
            </a:r>
            <a:r>
              <a:rPr lang="en-US" altLang="zh-CN" sz="2000" spc="8" dirty="0">
                <a:latin typeface="Arial MT"/>
                <a:cs typeface="Arial MT"/>
              </a:rPr>
              <a:t> </a:t>
            </a:r>
            <a:r>
              <a:rPr lang="en-US" altLang="zh-CN" sz="2000" spc="-4" dirty="0">
                <a:latin typeface="Arial MT"/>
                <a:cs typeface="Arial MT"/>
              </a:rPr>
              <a:t>the</a:t>
            </a:r>
            <a:r>
              <a:rPr lang="en-US" altLang="zh-CN" sz="2000" spc="4" dirty="0">
                <a:latin typeface="Arial MT"/>
                <a:cs typeface="Arial MT"/>
              </a:rPr>
              <a:t> </a:t>
            </a:r>
            <a:r>
              <a:rPr lang="en-US" altLang="zh-CN" sz="2000" dirty="0">
                <a:latin typeface="Arial MT"/>
                <a:cs typeface="Arial MT"/>
              </a:rPr>
              <a:t>risks.</a:t>
            </a:r>
          </a:p>
          <a:p>
            <a:endParaRPr lang="zh-CN" altLang="en-US" sz="2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266" y="1174204"/>
            <a:ext cx="2036445" cy="2025553"/>
          </a:xfrm>
          <a:prstGeom prst="rect">
            <a:avLst/>
          </a:prstGeom>
        </p:spPr>
        <p:txBody>
          <a:bodyPr spcFirstLastPara="1" vert="horz" wrap="square" lIns="0" tIns="78104" rIns="0" bIns="0" rtlCol="0" anchor="t" anchorCtr="0">
            <a:spAutoFit/>
          </a:bodyPr>
          <a:lstStyle/>
          <a:p>
            <a:pPr marL="9049" marR="3810" indent="2858" algn="ctr">
              <a:lnSpc>
                <a:spcPct val="90000"/>
              </a:lnSpc>
              <a:spcBef>
                <a:spcPts val="614"/>
              </a:spcBef>
            </a:pPr>
            <a:r>
              <a:rPr sz="4500" b="1" dirty="0">
                <a:latin typeface="Calibri"/>
                <a:cs typeface="Calibri"/>
              </a:rPr>
              <a:t>Albert </a:t>
            </a:r>
            <a:r>
              <a:rPr sz="4500" b="1" spc="4" dirty="0">
                <a:latin typeface="Calibri"/>
                <a:cs typeface="Calibri"/>
              </a:rPr>
              <a:t> </a:t>
            </a:r>
            <a:r>
              <a:rPr sz="4500" b="1" dirty="0">
                <a:latin typeface="Calibri"/>
                <a:cs typeface="Calibri"/>
              </a:rPr>
              <a:t>Ein</a:t>
            </a:r>
            <a:r>
              <a:rPr sz="4500" b="1" spc="-64" dirty="0">
                <a:latin typeface="Calibri"/>
                <a:cs typeface="Calibri"/>
              </a:rPr>
              <a:t>s</a:t>
            </a:r>
            <a:r>
              <a:rPr sz="4500" b="1" spc="-60" dirty="0">
                <a:latin typeface="Calibri"/>
                <a:cs typeface="Calibri"/>
              </a:rPr>
              <a:t>t</a:t>
            </a:r>
            <a:r>
              <a:rPr sz="4500" b="1" spc="-4" dirty="0">
                <a:latin typeface="Calibri"/>
                <a:cs typeface="Calibri"/>
              </a:rPr>
              <a:t>ein,  1932</a:t>
            </a:r>
            <a:endParaRPr sz="45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3000" y="0"/>
            <a:ext cx="3436144" cy="5143500"/>
            <a:chOff x="0" y="0"/>
            <a:chExt cx="4581525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581525" cy="6858000"/>
            </a:xfrm>
            <a:custGeom>
              <a:avLst/>
              <a:gdLst/>
              <a:ahLst/>
              <a:cxnLst/>
              <a:rect l="l" t="t" r="r" b="b"/>
              <a:pathLst>
                <a:path w="4581525" h="6858000">
                  <a:moveTo>
                    <a:pt x="45811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81144" y="6858000"/>
                  </a:lnTo>
                  <a:lnTo>
                    <a:pt x="45811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623" y="594359"/>
              <a:ext cx="3730752" cy="57028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4631" y="640080"/>
              <a:ext cx="3607435" cy="5577840"/>
            </a:xfrm>
            <a:custGeom>
              <a:avLst/>
              <a:gdLst/>
              <a:ahLst/>
              <a:cxnLst/>
              <a:rect l="l" t="t" r="r" b="b"/>
              <a:pathLst>
                <a:path w="3607435" h="5577840">
                  <a:moveTo>
                    <a:pt x="3607308" y="0"/>
                  </a:moveTo>
                  <a:lnTo>
                    <a:pt x="0" y="0"/>
                  </a:lnTo>
                  <a:lnTo>
                    <a:pt x="0" y="5577840"/>
                  </a:lnTo>
                  <a:lnTo>
                    <a:pt x="3607308" y="5577840"/>
                  </a:lnTo>
                  <a:lnTo>
                    <a:pt x="3607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484631" y="640080"/>
              <a:ext cx="3607435" cy="5577840"/>
            </a:xfrm>
            <a:custGeom>
              <a:avLst/>
              <a:gdLst/>
              <a:ahLst/>
              <a:cxnLst/>
              <a:rect l="l" t="t" r="r" b="b"/>
              <a:pathLst>
                <a:path w="3607435" h="5577840">
                  <a:moveTo>
                    <a:pt x="0" y="5577840"/>
                  </a:moveTo>
                  <a:lnTo>
                    <a:pt x="3607308" y="5577840"/>
                  </a:lnTo>
                  <a:lnTo>
                    <a:pt x="3607308" y="0"/>
                  </a:lnTo>
                  <a:lnTo>
                    <a:pt x="0" y="0"/>
                  </a:lnTo>
                  <a:lnTo>
                    <a:pt x="0" y="5577840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47" y="1112519"/>
              <a:ext cx="2895600" cy="463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611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Study #2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7BCA1-8C5A-3E8B-54C4-0646E288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marR="153353" indent="-257175">
              <a:spcBef>
                <a:spcPts val="71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Alice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is a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startup that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builds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implantable</a:t>
            </a:r>
            <a:r>
              <a:rPr lang="en-US" altLang="zh-CN" sz="20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heart 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monitor.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The</a:t>
            </a:r>
            <a:r>
              <a:rPr lang="en-US" altLang="zh-CN" sz="20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device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comes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with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smart phone </a:t>
            </a:r>
            <a:r>
              <a:rPr lang="en-US" altLang="zh-CN" sz="2000" spc="-57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app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that monitors</a:t>
            </a:r>
            <a:r>
              <a:rPr lang="en-US" altLang="zh-CN" sz="2000" spc="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and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controls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the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device 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wirelessly.</a:t>
            </a:r>
          </a:p>
          <a:p>
            <a:pPr marL="266700" marR="3810" indent="-257175">
              <a:spcBef>
                <a:spcPts val="510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An</a:t>
            </a:r>
            <a:r>
              <a:rPr lang="en-US" altLang="zh-CN" sz="2000" spc="-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independent</a:t>
            </a:r>
            <a:r>
              <a:rPr lang="en-US" altLang="zh-CN" sz="20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security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found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vulnerability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in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wireless connectivity</a:t>
            </a:r>
            <a:r>
              <a:rPr lang="en-US" altLang="zh-CN" sz="20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where</a:t>
            </a:r>
            <a:r>
              <a:rPr lang="en-US" altLang="zh-CN" sz="20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second device </a:t>
            </a:r>
            <a:r>
              <a:rPr lang="en-US" altLang="zh-CN" sz="20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could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modify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commands</a:t>
            </a:r>
            <a:r>
              <a:rPr lang="en-US" altLang="zh-CN" sz="20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sent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 to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implant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to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 force</a:t>
            </a:r>
            <a:r>
              <a:rPr lang="en-US" altLang="zh-CN" sz="2000" spc="-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device</a:t>
            </a:r>
            <a:r>
              <a:rPr lang="en-US" altLang="zh-CN" sz="20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reset.</a:t>
            </a:r>
          </a:p>
          <a:p>
            <a:pPr marL="266700" indent="-257175">
              <a:spcBef>
                <a:spcPts val="506"/>
              </a:spcBef>
              <a:buChar char="•"/>
              <a:tabLst>
                <a:tab pos="266224" algn="l"/>
                <a:tab pos="266700" algn="l"/>
              </a:tabLst>
            </a:pP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What</a:t>
            </a:r>
            <a:r>
              <a:rPr lang="en-US" altLang="zh-CN" sz="20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should </a:t>
            </a:r>
            <a:r>
              <a:rPr lang="en-US" altLang="zh-CN" sz="2000" spc="-4" dirty="0">
                <a:latin typeface="Source Sans Pro" panose="020B0503030403020204" pitchFamily="34" charset="0"/>
                <a:cs typeface="Arial MT"/>
              </a:rPr>
              <a:t>Alice</a:t>
            </a:r>
            <a:r>
              <a:rPr lang="en-US" altLang="zh-CN" sz="20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000" dirty="0">
                <a:latin typeface="Source Sans Pro" panose="020B0503030403020204" pitchFamily="34" charset="0"/>
                <a:cs typeface="Arial MT"/>
              </a:rPr>
              <a:t>do?</a:t>
            </a:r>
          </a:p>
          <a:p>
            <a:pPr marL="114300" indent="0">
              <a:buNone/>
            </a:pPr>
            <a:endParaRPr lang="zh-CN" altLang="en-US" sz="2000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Study #2</a:t>
            </a:r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20192-E7FE-7A2D-9A77-1326E743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106294" cy="3416400"/>
          </a:xfrm>
        </p:spPr>
        <p:txBody>
          <a:bodyPr/>
          <a:lstStyle/>
          <a:p>
            <a:pPr marL="266700" indent="-257175" algn="just">
              <a:spcBef>
                <a:spcPts val="581"/>
              </a:spcBef>
              <a:buChar char="•"/>
              <a:tabLst>
                <a:tab pos="266700" algn="l"/>
              </a:tabLst>
            </a:pP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During</a:t>
            </a:r>
            <a:r>
              <a:rPr lang="en-US" altLang="zh-CN" sz="2100" spc="-23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design</a:t>
            </a:r>
          </a:p>
          <a:p>
            <a:pPr marL="567214" marR="182403" lvl="1" indent="-215265" algn="just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employ standard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cryptographic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algorithms, 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and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all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data stored on the phone should be 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encrypted</a:t>
            </a:r>
          </a:p>
          <a:p>
            <a:pPr marL="266700" indent="-257175" algn="just">
              <a:spcBef>
                <a:spcPts val="506"/>
              </a:spcBef>
              <a:buChar char="•"/>
              <a:tabLst>
                <a:tab pos="26670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Before</a:t>
            </a:r>
            <a:r>
              <a:rPr lang="en-US" altLang="zh-CN" sz="21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release</a:t>
            </a:r>
          </a:p>
          <a:p>
            <a:pPr marL="567214" marR="3810" lvl="1" indent="-215265" algn="just">
              <a:spcBef>
                <a:spcPts val="506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open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bug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bounty program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inviting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disclosure</a:t>
            </a:r>
            <a:r>
              <a:rPr lang="en-US" altLang="zh-CN" sz="2100" spc="-57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of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potential vulnerabilities</a:t>
            </a:r>
          </a:p>
          <a:p>
            <a:pPr marL="266700" indent="-257175" algn="just">
              <a:spcBef>
                <a:spcPts val="506"/>
              </a:spcBef>
              <a:buChar char="•"/>
              <a:tabLst>
                <a:tab pos="26670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After</a:t>
            </a:r>
            <a:r>
              <a:rPr lang="en-US" altLang="zh-CN" sz="2100" spc="-19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threat</a:t>
            </a:r>
            <a:r>
              <a:rPr lang="en-US" altLang="zh-CN" sz="2100" spc="-15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disclosure</a:t>
            </a:r>
          </a:p>
          <a:p>
            <a:pPr marL="567214" lvl="1" indent="-215265" algn="just">
              <a:spcBef>
                <a:spcPts val="503"/>
              </a:spcBef>
              <a:buChar char="–"/>
              <a:tabLst>
                <a:tab pos="567690" algn="l"/>
              </a:tabLst>
            </a:pP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Responsive,</a:t>
            </a:r>
            <a:r>
              <a:rPr lang="en-US" altLang="zh-CN" sz="2100" spc="8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evaluate</a:t>
            </a:r>
            <a:r>
              <a:rPr lang="en-US" altLang="zh-CN" sz="21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the</a:t>
            </a:r>
            <a:r>
              <a:rPr lang="en-US" altLang="zh-CN" sz="2100" spc="11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dirty="0">
                <a:latin typeface="Source Sans Pro" panose="020B0503030403020204" pitchFamily="34" charset="0"/>
                <a:cs typeface="Arial MT"/>
              </a:rPr>
              <a:t>scope,</a:t>
            </a:r>
            <a:r>
              <a:rPr lang="en-US" altLang="zh-CN" sz="2100" spc="4" dirty="0">
                <a:latin typeface="Source Sans Pro" panose="020B0503030403020204" pitchFamily="34" charset="0"/>
                <a:cs typeface="Arial MT"/>
              </a:rPr>
              <a:t> </a:t>
            </a:r>
            <a:r>
              <a:rPr lang="en-US" altLang="zh-CN" sz="2100" spc="-4" dirty="0">
                <a:latin typeface="Source Sans Pro" panose="020B0503030403020204" pitchFamily="34" charset="0"/>
                <a:cs typeface="Arial MT"/>
              </a:rPr>
              <a:t>mitigation</a:t>
            </a:r>
            <a:endParaRPr lang="en-US" altLang="zh-CN" sz="2100" dirty="0">
              <a:latin typeface="Source Sans Pro" panose="020B0503030403020204" pitchFamily="34" charset="0"/>
              <a:cs typeface="Arial MT"/>
            </a:endParaRPr>
          </a:p>
          <a:p>
            <a:pPr marL="114300" indent="0">
              <a:buNone/>
            </a:pPr>
            <a:endParaRPr lang="zh-CN" altLang="en-US" dirty="0">
              <a:latin typeface="Source Sans Pro" panose="020B0503030403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67775" y="6289675"/>
            <a:ext cx="2762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400" b="0" i="0" kern="1200">
                <a:solidFill>
                  <a:srgbClr val="80808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785">
              <a:lnSpc>
                <a:spcPts val="1650"/>
              </a:lnSpc>
            </a:pPr>
            <a:fld id="{81D60167-4931-47E6-BA6A-407CBD079E47}" type="slidenum">
              <a:rPr lang="en-US" altLang="zh-CN" smtClean="0"/>
              <a:pPr marL="57785">
                <a:lnSpc>
                  <a:spcPts val="1650"/>
                </a:lnSpc>
              </a:pPr>
              <a:t>81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/>
              <a:t>Three Ethical Lenses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4721" y="1424940"/>
            <a:ext cx="6062663" cy="303948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PERSONAL </a:t>
            </a: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ETHICS</a:t>
            </a:r>
            <a:r>
              <a:rPr sz="1800" spc="-4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what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does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be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good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person?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86" dirty="0">
                <a:latin typeface="Calibri"/>
                <a:cs typeface="Calibri"/>
              </a:rPr>
              <a:t>To</a:t>
            </a:r>
            <a:endParaRPr sz="1800" dirty="0">
              <a:latin typeface="Calibri"/>
              <a:cs typeface="Calibri"/>
            </a:endParaRPr>
          </a:p>
          <a:p>
            <a:pPr marL="266700"/>
            <a:r>
              <a:rPr sz="1800" spc="-11" dirty="0">
                <a:latin typeface="Calibri"/>
                <a:cs typeface="Calibri"/>
              </a:rPr>
              <a:t>treat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other people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well?</a:t>
            </a:r>
            <a:r>
              <a:rPr sz="1800" spc="-8" dirty="0">
                <a:latin typeface="Calibri"/>
                <a:cs typeface="Calibri"/>
              </a:rPr>
              <a:t> Develop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“moral</a:t>
            </a:r>
            <a:r>
              <a:rPr sz="1800" spc="-23" dirty="0">
                <a:latin typeface="Calibri"/>
                <a:cs typeface="Calibri"/>
              </a:rPr>
              <a:t> compass.”</a:t>
            </a:r>
            <a:endParaRPr sz="1800" dirty="0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1763" dirty="0">
              <a:latin typeface="Calibri"/>
              <a:cs typeface="Calibri"/>
            </a:endParaRPr>
          </a:p>
          <a:p>
            <a:pPr marL="266700" marR="768191" indent="-257175"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u="heavy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PROFESSIONAL </a:t>
            </a: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ETHICS</a:t>
            </a:r>
            <a:r>
              <a:rPr sz="1800" spc="-4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8" dirty="0">
                <a:latin typeface="Calibri"/>
                <a:cs typeface="Calibri"/>
              </a:rPr>
              <a:t>standards of behavior that </a:t>
            </a:r>
            <a:r>
              <a:rPr sz="1800" spc="-398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coordinate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8" dirty="0">
                <a:latin typeface="Calibri"/>
                <a:cs typeface="Calibri"/>
              </a:rPr>
              <a:t> regulate </a:t>
            </a:r>
            <a:r>
              <a:rPr sz="1800" spc="-4" dirty="0">
                <a:latin typeface="Calibri"/>
                <a:cs typeface="Calibri"/>
              </a:rPr>
              <a:t>members</a:t>
            </a:r>
            <a:r>
              <a:rPr sz="1800" spc="-23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of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profession.</a:t>
            </a:r>
            <a:endParaRPr sz="1800" dirty="0">
              <a:latin typeface="Calibri"/>
              <a:cs typeface="Calibri"/>
            </a:endParaRPr>
          </a:p>
          <a:p>
            <a:pPr>
              <a:spcBef>
                <a:spcPts val="8"/>
              </a:spcBef>
              <a:buChar char="•"/>
            </a:pPr>
            <a:endParaRPr sz="1763" dirty="0">
              <a:latin typeface="Calibri"/>
              <a:cs typeface="Calibri"/>
            </a:endParaRPr>
          </a:p>
          <a:p>
            <a:pPr marL="266700" marR="27623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SOCIAL/POLITICAL ETHICS</a:t>
            </a:r>
            <a:r>
              <a:rPr sz="1800" spc="-4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8" dirty="0">
                <a:latin typeface="Calibri"/>
                <a:cs typeface="Calibri"/>
              </a:rPr>
              <a:t>framework </a:t>
            </a:r>
            <a:r>
              <a:rPr sz="1800" spc="-4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rules and </a:t>
            </a:r>
            <a:r>
              <a:rPr sz="1800" spc="-11" dirty="0">
                <a:latin typeface="Calibri"/>
                <a:cs typeface="Calibri"/>
              </a:rPr>
              <a:t>laws </a:t>
            </a:r>
            <a:r>
              <a:rPr sz="1800" spc="-8" dirty="0">
                <a:latin typeface="Calibri"/>
                <a:cs typeface="Calibri"/>
              </a:rPr>
              <a:t> that </a:t>
            </a:r>
            <a:r>
              <a:rPr sz="1800" spc="-11" dirty="0">
                <a:latin typeface="Calibri"/>
                <a:cs typeface="Calibri"/>
              </a:rPr>
              <a:t>facilitate </a:t>
            </a:r>
            <a:r>
              <a:rPr sz="1800" spc="-4" dirty="0">
                <a:latin typeface="Calibri"/>
                <a:cs typeface="Calibri"/>
              </a:rPr>
              <a:t>social </a:t>
            </a:r>
            <a:r>
              <a:rPr sz="1800" spc="-8" dirty="0">
                <a:latin typeface="Calibri"/>
                <a:cs typeface="Calibri"/>
              </a:rPr>
              <a:t>cooperation; </a:t>
            </a:r>
            <a:r>
              <a:rPr sz="1800" spc="-4" dirty="0">
                <a:latin typeface="Calibri"/>
                <a:cs typeface="Calibri"/>
              </a:rPr>
              <a:t>questions of </a:t>
            </a:r>
            <a:r>
              <a:rPr sz="1800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governance</a:t>
            </a:r>
            <a:r>
              <a:rPr sz="1800" i="1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8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what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makes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-8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policy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arrangement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justifiable</a:t>
            </a:r>
            <a:r>
              <a:rPr sz="1800" spc="-11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or legitimate.</a:t>
            </a:r>
            <a:endParaRPr sz="18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  <a:buChar char="•"/>
            </a:pPr>
            <a:endParaRPr sz="1763" dirty="0">
              <a:latin typeface="Calibri"/>
              <a:cs typeface="Calibri"/>
            </a:endParaRPr>
          </a:p>
          <a:p>
            <a:pPr marL="266700" indent="-257175"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b="1" spc="-4" dirty="0">
                <a:solidFill>
                  <a:srgbClr val="FF0000"/>
                </a:solidFill>
                <a:latin typeface="Calibri"/>
                <a:cs typeface="Calibri"/>
              </a:rPr>
              <a:t>&gt;&gt;</a:t>
            </a:r>
            <a:r>
              <a:rPr sz="18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8" dirty="0">
                <a:solidFill>
                  <a:srgbClr val="FF0000"/>
                </a:solidFill>
                <a:latin typeface="Calibri"/>
                <a:cs typeface="Calibri"/>
              </a:rPr>
              <a:t>Normative,</a:t>
            </a:r>
            <a:r>
              <a:rPr sz="1800" b="1" spc="-1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8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8" dirty="0">
                <a:solidFill>
                  <a:srgbClr val="FF0000"/>
                </a:solidFill>
                <a:latin typeface="Calibri"/>
                <a:cs typeface="Calibri"/>
              </a:rPr>
              <a:t>descriptive;</a:t>
            </a:r>
            <a:r>
              <a:rPr sz="1800" b="1" spc="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8" dirty="0">
                <a:solidFill>
                  <a:srgbClr val="FF0000"/>
                </a:solidFill>
                <a:latin typeface="Calibri"/>
                <a:cs typeface="Calibri"/>
              </a:rPr>
              <a:t>Prescriptive,</a:t>
            </a:r>
            <a:r>
              <a:rPr sz="1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sz="1800" b="1" spc="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9" dirty="0">
                <a:solidFill>
                  <a:srgbClr val="FF0000"/>
                </a:solidFill>
                <a:latin typeface="Calibri"/>
                <a:cs typeface="Calibri"/>
              </a:rPr>
              <a:t>explanatory.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75538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2B4E97"/>
      </a:accent2>
      <a:accent3>
        <a:srgbClr val="8A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3238</Words>
  <Application>Microsoft Office PowerPoint</Application>
  <PresentationFormat>On-screen Show (16:9)</PresentationFormat>
  <Paragraphs>424</Paragraphs>
  <Slides>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Raleway</vt:lpstr>
      <vt:lpstr>Wingdings</vt:lpstr>
      <vt:lpstr>Times New Roman</vt:lpstr>
      <vt:lpstr>Arial</vt:lpstr>
      <vt:lpstr>Trebuchet MS</vt:lpstr>
      <vt:lpstr>Arial MT</vt:lpstr>
      <vt:lpstr>Calibri</vt:lpstr>
      <vt:lpstr>Source Sans Pro</vt:lpstr>
      <vt:lpstr>Carlito</vt:lpstr>
      <vt:lpstr>Plum</vt:lpstr>
      <vt:lpstr>JC2066: IT Professionals: Ethical, Legal and Social Issues</vt:lpstr>
      <vt:lpstr>Today’s Agenda</vt:lpstr>
      <vt:lpstr>Examples that Appear Repeatedly</vt:lpstr>
      <vt:lpstr>Broader Themes in the Answers</vt:lpstr>
      <vt:lpstr>Today’s Agenda</vt:lpstr>
      <vt:lpstr>Technological Innovation and Ethics</vt:lpstr>
      <vt:lpstr>Who said  this?</vt:lpstr>
      <vt:lpstr>Albert  Einstein,  1932</vt:lpstr>
      <vt:lpstr>Three Ethical Lenses</vt:lpstr>
      <vt:lpstr>Personal Ethics</vt:lpstr>
      <vt:lpstr>PowerPoint Presentation</vt:lpstr>
      <vt:lpstr>PowerPoint Presentation</vt:lpstr>
      <vt:lpstr>PowerPoint Presentation</vt:lpstr>
      <vt:lpstr>PowerPoint Presentation</vt:lpstr>
      <vt:lpstr>Autonomous  Vehicle Pioneer  Sent to Jail over  Stealing Trade  Secrets (2020).</vt:lpstr>
      <vt:lpstr>PowerPoint Presentation</vt:lpstr>
      <vt:lpstr>PowerPoint Presentation</vt:lpstr>
      <vt:lpstr>Personal Ethics</vt:lpstr>
      <vt:lpstr>Theranos Whistleblower Erika Cheung</vt:lpstr>
      <vt:lpstr>PowerPoint Presentation</vt:lpstr>
      <vt:lpstr>Ethics of Whistleblowing</vt:lpstr>
      <vt:lpstr>PowerPoint Presentation</vt:lpstr>
      <vt:lpstr>Second Lens: Professional Ethics</vt:lpstr>
      <vt:lpstr>Compare Professional Ethics in Biomedical  Research vs Computer Science Research</vt:lpstr>
      <vt:lpstr>PowerPoint Presentation</vt:lpstr>
      <vt:lpstr>Professional  Norms  Governing  Use of ML?</vt:lpstr>
      <vt:lpstr>21st Century Scientific Racism?</vt:lpstr>
      <vt:lpstr>Hashemi &amp; Hall (2020), retracted.</vt:lpstr>
      <vt:lpstr>Third Lens: Social/Political Ethics</vt:lpstr>
      <vt:lpstr>Philosopher  ISAIAH BERLIN  1909-1997</vt:lpstr>
      <vt:lpstr>Today’s Agenda</vt:lpstr>
      <vt:lpstr>Code of Conduct</vt:lpstr>
      <vt:lpstr>Code of Conduct</vt:lpstr>
      <vt:lpstr>CityU Code of Conduct</vt:lpstr>
      <vt:lpstr>CityU Code of Student Conduct</vt:lpstr>
      <vt:lpstr>CityU Academic Dishonesty</vt:lpstr>
      <vt:lpstr>CityU Academic Dishonesty</vt:lpstr>
      <vt:lpstr>CityU Research Ethics</vt:lpstr>
      <vt:lpstr>CityU Research Ethics</vt:lpstr>
      <vt:lpstr>CityU Ethical Review Board (ERB)</vt:lpstr>
      <vt:lpstr>Google Code of Conduct</vt:lpstr>
      <vt:lpstr>Google Code of Conduct</vt:lpstr>
      <vt:lpstr>Conflicts of Interest (CoI)</vt:lpstr>
      <vt:lpstr>Conflicts of Interest (CoI)</vt:lpstr>
      <vt:lpstr>CoI Examples</vt:lpstr>
      <vt:lpstr>Handling CoI</vt:lpstr>
      <vt:lpstr>Engineering</vt:lpstr>
      <vt:lpstr>Role of Engineers</vt:lpstr>
      <vt:lpstr>Engineering Ethics</vt:lpstr>
      <vt:lpstr>Engineering Ethics</vt:lpstr>
      <vt:lpstr>Engineering Ethics</vt:lpstr>
      <vt:lpstr>Computing</vt:lpstr>
      <vt:lpstr>Computing Ethics</vt:lpstr>
      <vt:lpstr>ACM Code of Ethics</vt:lpstr>
      <vt:lpstr>ACM Code of Ethics – Preamble</vt:lpstr>
      <vt:lpstr>General Principles</vt:lpstr>
      <vt:lpstr>Professional Responsibilities</vt:lpstr>
      <vt:lpstr>Professional Licensing</vt:lpstr>
      <vt:lpstr>Professional Licensing</vt:lpstr>
      <vt:lpstr>Professional Licensing</vt:lpstr>
      <vt:lpstr>Legal Liability</vt:lpstr>
      <vt:lpstr>Legal Liability</vt:lpstr>
      <vt:lpstr>Today’s Agenda</vt:lpstr>
      <vt:lpstr>Different Lenses</vt:lpstr>
      <vt:lpstr>How I Look at the ACM Code</vt:lpstr>
      <vt:lpstr>Why We Need Social Science</vt:lpstr>
      <vt:lpstr>The Role of Social Science</vt:lpstr>
      <vt:lpstr>Social Science as a “Technology”</vt:lpstr>
      <vt:lpstr>Why Use this Technology?</vt:lpstr>
      <vt:lpstr>Example: Fake News</vt:lpstr>
      <vt:lpstr>Example: Fake News</vt:lpstr>
      <vt:lpstr>Breaking Governance Down</vt:lpstr>
      <vt:lpstr>Who Should be Governing?</vt:lpstr>
      <vt:lpstr>When Should Government Govern?</vt:lpstr>
      <vt:lpstr>Today’s Agenda</vt:lpstr>
      <vt:lpstr>An Ethical Lens</vt:lpstr>
      <vt:lpstr>Case Study #1</vt:lpstr>
      <vt:lpstr>Case Study #1</vt:lpstr>
      <vt:lpstr>Case Study #1</vt:lpstr>
      <vt:lpstr>Case Study #2</vt:lpstr>
      <vt:lpstr>Case Study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CS2303: Data Structures for Media</dc:title>
  <dc:creator>Caleb</dc:creator>
  <cp:lastModifiedBy>Zhicong Lu</cp:lastModifiedBy>
  <cp:revision>26</cp:revision>
  <dcterms:modified xsi:type="dcterms:W3CDTF">2023-09-14T14:57:35Z</dcterms:modified>
</cp:coreProperties>
</file>